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5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5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4280" r:id="rId2"/>
    <p:sldId id="4283" r:id="rId3"/>
    <p:sldId id="4292" r:id="rId4"/>
    <p:sldId id="4284" r:id="rId5"/>
    <p:sldId id="4348" r:id="rId6"/>
    <p:sldId id="3782" r:id="rId7"/>
    <p:sldId id="4301" r:id="rId8"/>
    <p:sldId id="4302" r:id="rId9"/>
    <p:sldId id="4303" r:id="rId10"/>
    <p:sldId id="4304" r:id="rId11"/>
    <p:sldId id="4305" r:id="rId12"/>
    <p:sldId id="4306" r:id="rId13"/>
    <p:sldId id="4307" r:id="rId14"/>
    <p:sldId id="4308" r:id="rId15"/>
    <p:sldId id="4309" r:id="rId16"/>
    <p:sldId id="4310" r:id="rId17"/>
    <p:sldId id="4312" r:id="rId18"/>
    <p:sldId id="4313" r:id="rId19"/>
    <p:sldId id="4314" r:id="rId20"/>
    <p:sldId id="4315" r:id="rId21"/>
    <p:sldId id="4316" r:id="rId22"/>
    <p:sldId id="4440" r:id="rId23"/>
    <p:sldId id="4454" r:id="rId24"/>
    <p:sldId id="4455" r:id="rId25"/>
    <p:sldId id="4456" r:id="rId26"/>
    <p:sldId id="4457" r:id="rId27"/>
    <p:sldId id="4458" r:id="rId28"/>
    <p:sldId id="4459" r:id="rId29"/>
    <p:sldId id="4461" r:id="rId30"/>
    <p:sldId id="4462" r:id="rId31"/>
    <p:sldId id="4354" r:id="rId32"/>
    <p:sldId id="4447" r:id="rId33"/>
    <p:sldId id="4427" r:id="rId34"/>
    <p:sldId id="4436" r:id="rId35"/>
    <p:sldId id="4448" r:id="rId36"/>
    <p:sldId id="4441" r:id="rId37"/>
    <p:sldId id="4437" r:id="rId38"/>
    <p:sldId id="4449" r:id="rId39"/>
    <p:sldId id="3770" r:id="rId40"/>
    <p:sldId id="4357" r:id="rId41"/>
    <p:sldId id="4450" r:id="rId42"/>
    <p:sldId id="3771" r:id="rId43"/>
    <p:sldId id="4358" r:id="rId44"/>
    <p:sldId id="3772" r:id="rId45"/>
    <p:sldId id="4442" r:id="rId46"/>
    <p:sldId id="4359" r:id="rId47"/>
    <p:sldId id="3773" r:id="rId48"/>
    <p:sldId id="4443" r:id="rId49"/>
    <p:sldId id="4360" r:id="rId50"/>
    <p:sldId id="4451" r:id="rId51"/>
    <p:sldId id="4444" r:id="rId52"/>
    <p:sldId id="4361" r:id="rId53"/>
    <p:sldId id="4452" r:id="rId54"/>
    <p:sldId id="3775" r:id="rId55"/>
    <p:sldId id="4362" r:id="rId56"/>
    <p:sldId id="3776" r:id="rId57"/>
    <p:sldId id="4445" r:id="rId58"/>
    <p:sldId id="4363" r:id="rId59"/>
    <p:sldId id="3777" r:id="rId60"/>
    <p:sldId id="4446" r:id="rId61"/>
    <p:sldId id="4438" r:id="rId62"/>
    <p:sldId id="4453" r:id="rId63"/>
    <p:sldId id="3779" r:id="rId64"/>
    <p:sldId id="4351" r:id="rId65"/>
    <p:sldId id="4286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 e Planejamento" id="{71E17377-A94B-4C38-B0BA-668226A03655}">
          <p14:sldIdLst>
            <p14:sldId id="4280"/>
            <p14:sldId id="4283"/>
            <p14:sldId id="4292"/>
            <p14:sldId id="4284"/>
          </p14:sldIdLst>
        </p14:section>
        <p14:section name="Dados Técnicos" id="{66AA12A5-40D7-4AB6-AEB9-68D1BBE0553F}">
          <p14:sldIdLst>
            <p14:sldId id="4348"/>
            <p14:sldId id="3782"/>
            <p14:sldId id="4301"/>
            <p14:sldId id="4302"/>
            <p14:sldId id="4303"/>
            <p14:sldId id="4304"/>
            <p14:sldId id="4305"/>
            <p14:sldId id="4306"/>
            <p14:sldId id="4307"/>
            <p14:sldId id="4308"/>
            <p14:sldId id="4309"/>
            <p14:sldId id="4310"/>
            <p14:sldId id="4312"/>
            <p14:sldId id="4313"/>
            <p14:sldId id="4314"/>
            <p14:sldId id="4315"/>
            <p14:sldId id="4316"/>
            <p14:sldId id="4440"/>
            <p14:sldId id="4454"/>
            <p14:sldId id="4455"/>
            <p14:sldId id="4456"/>
            <p14:sldId id="4457"/>
            <p14:sldId id="4458"/>
            <p14:sldId id="4459"/>
            <p14:sldId id="4461"/>
            <p14:sldId id="4462"/>
            <p14:sldId id="4354"/>
            <p14:sldId id="4447"/>
            <p14:sldId id="4427"/>
          </p14:sldIdLst>
        </p14:section>
        <p14:section name="Pesquisa" id="{FB7C5218-88DE-4D0F-946C-79F12D3A469D}">
          <p14:sldIdLst>
            <p14:sldId id="4436"/>
            <p14:sldId id="4448"/>
            <p14:sldId id="4441"/>
            <p14:sldId id="4437"/>
            <p14:sldId id="4449"/>
            <p14:sldId id="3770"/>
            <p14:sldId id="4357"/>
            <p14:sldId id="4450"/>
            <p14:sldId id="3771"/>
            <p14:sldId id="4358"/>
            <p14:sldId id="3772"/>
            <p14:sldId id="4442"/>
            <p14:sldId id="4359"/>
            <p14:sldId id="3773"/>
            <p14:sldId id="4443"/>
            <p14:sldId id="4360"/>
            <p14:sldId id="4451"/>
            <p14:sldId id="4444"/>
            <p14:sldId id="4361"/>
            <p14:sldId id="4452"/>
            <p14:sldId id="3775"/>
            <p14:sldId id="4362"/>
            <p14:sldId id="3776"/>
            <p14:sldId id="4445"/>
            <p14:sldId id="4363"/>
            <p14:sldId id="3777"/>
            <p14:sldId id="4446"/>
            <p14:sldId id="4438"/>
            <p14:sldId id="4453"/>
            <p14:sldId id="3779"/>
            <p14:sldId id="4351"/>
            <p14:sldId id="4286"/>
          </p14:sldIdLst>
        </p14:section>
      </p14:sectionLst>
    </p:ext>
    <p:ext uri="{EFAFB233-063F-42B5-8137-9DF3F51BA10A}">
      <p15:sldGuideLst xmlns:p15="http://schemas.microsoft.com/office/powerpoint/2012/main">
        <p15:guide id="1" pos="6788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Prado" initials="PP" lastIdx="1" clrIdx="0">
    <p:extLst>
      <p:ext uri="{19B8F6BF-5375-455C-9EA6-DF929625EA0E}">
        <p15:presenceInfo xmlns:p15="http://schemas.microsoft.com/office/powerpoint/2012/main" userId="b44d319a9e351f15" providerId="Windows Live"/>
      </p:ext>
    </p:extLst>
  </p:cmAuthor>
  <p:cmAuthor id="2" name="Victor Pergher" initials="VP" lastIdx="1" clrIdx="1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E699"/>
    <a:srgbClr val="70AD47"/>
    <a:srgbClr val="8497B0"/>
    <a:srgbClr val="D9D9D9"/>
    <a:srgbClr val="ED7D31"/>
    <a:srgbClr val="F9A64B"/>
    <a:srgbClr val="5A5A5C"/>
    <a:srgbClr val="5D5D5F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>
        <p:guide pos="6788"/>
        <p:guide pos="7061"/>
        <p:guide orient="horz" pos="482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Consolidado%20-%20Formul&#225;rio%20A%20ANS%20Padr&#227;o%20-%202023%20(Base%202022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Sa&#250;de%20-%20Formul&#225;rio%20A%20ANS%20Padr&#227;o%20-%202023%20(Base%202022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NDI%20-%20Notredame%20Interm&#233;dica\2023\ANS\Processamentos\NDI\NDI%20Odonto%20-%20Formul&#225;rio%20A%20ANS%20Padr&#227;o%20-%202023%20(Base%202022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B-49F9-9239-A202677CE41B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B-49F9-9239-A202677CE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46.211180124223603</c:v>
                </c:pt>
                <c:pt idx="1">
                  <c:v>53.788819875776397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B-49F9-9239-A202677CE41B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53.788819875776397</c:v>
                </c:pt>
                <c:pt idx="1">
                  <c:v>46.211180124223603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B-49F9-9239-A202677CE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9-4A59-9C95-CDABB5538C3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9-4A59-9C95-CDABB5538C3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9-4A59-9C95-CDABB5538C3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9-4A59-9C95-CDABB5538C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9-4A59-9C95-CDABB5538C3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9-4A59-9C95-CDABB5538C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56.823266219239379</c:v>
                </c:pt>
                <c:pt idx="1">
                  <c:v>15.659955257270694</c:v>
                </c:pt>
                <c:pt idx="2">
                  <c:v>17.67337807606264</c:v>
                </c:pt>
                <c:pt idx="3">
                  <c:v>9.8434004474272925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39-4A59-9C95-CDABB5538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2-4066-BFAA-8C07F3F7CBA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2-4066-BFAA-8C07F3F7CBA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42-4066-BFAA-8C07F3F7CBA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42-4066-BFAA-8C07F3F7CB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42-4066-BFAA-8C07F3F7CB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42-4066-BFAA-8C07F3F7CB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60.447761194029844</c:v>
                </c:pt>
                <c:pt idx="1">
                  <c:v>18.28358208955224</c:v>
                </c:pt>
                <c:pt idx="2">
                  <c:v>17.910447761194028</c:v>
                </c:pt>
                <c:pt idx="3">
                  <c:v>3.3582089552238807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42-4066-BFAA-8C07F3F7CB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C-400F-9D07-E1B1C8A9724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C-400F-9D07-E1B1C8A9724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C-400F-9D07-E1B1C8A9724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3C-400F-9D07-E1B1C8A9724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3C-400F-9D07-E1B1C8A9724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3C-400F-9D07-E1B1C8A97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51.396648044692739</c:v>
                </c:pt>
                <c:pt idx="1">
                  <c:v>11.731843575418994</c:v>
                </c:pt>
                <c:pt idx="2">
                  <c:v>17.318435754189945</c:v>
                </c:pt>
                <c:pt idx="3">
                  <c:v>19.553072625698324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3C-400F-9D07-E1B1C8A97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8-4000-A8B1-0DEF3F81461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8-4000-A8B1-0DEF3F81461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08-4000-A8B1-0DEF3F814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11.127596439169139</c:v>
                </c:pt>
                <c:pt idx="1">
                  <c:v>88.872403560830861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08-4000-A8B1-0DEF3F81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3-44B3-84BB-64BEE911010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3-44B3-84BB-64BEE911010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4E3-44B3-84BB-64BEE9110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13.702623906705538</c:v>
                </c:pt>
                <c:pt idx="1">
                  <c:v>86.29737609329446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E3-44B3-84BB-64BEE911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56-4C0C-9AC9-6A64532EA21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56-4C0C-9AC9-6A64532EA21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F56-4C0C-9AC9-6A64532EA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8.4592145015105746</c:v>
                </c:pt>
                <c:pt idx="1">
                  <c:v>91.540785498489427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6-4C0C-9AC9-6A64532E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5D-4880-B361-2E0A5B31FF3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D-4880-B361-2E0A5B31FF3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5D-4880-B361-2E0A5B31FF3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5D-4880-B361-2E0A5B31FF3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5D-4880-B361-2E0A5B31FF3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5D-4880-B361-2E0A5B31FF3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5D-4880-B361-2E0A5B31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19.796215429403201</c:v>
                </c:pt>
                <c:pt idx="1">
                  <c:v>50.363901018922853</c:v>
                </c:pt>
                <c:pt idx="2">
                  <c:v>20.669577874818049</c:v>
                </c:pt>
                <c:pt idx="3">
                  <c:v>5.5312954876273652</c:v>
                </c:pt>
                <c:pt idx="4">
                  <c:v>3.6390101892285296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5D-4880-B361-2E0A5B31FF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2-41A5-8433-99B95279D618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2-41A5-8433-99B95279D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72.641509433962256</c:v>
                </c:pt>
                <c:pt idx="1">
                  <c:v>68.021680216802167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2-41A5-8433-99B95279D618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27.358490566037744</c:v>
                </c:pt>
                <c:pt idx="1">
                  <c:v>31.978319783197833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32-41A5-8433-99B95279D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45-41C5-A08B-7052F0D677A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45-41C5-A08B-7052F0D677A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45-41C5-A08B-7052F0D677A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45-41C5-A08B-7052F0D677A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45-41C5-A08B-7052F0D677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45-41C5-A08B-7052F0D677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45-41C5-A08B-7052F0D67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18.598382749326145</c:v>
                </c:pt>
                <c:pt idx="1">
                  <c:v>48.787061994609168</c:v>
                </c:pt>
                <c:pt idx="2">
                  <c:v>24.258760107816713</c:v>
                </c:pt>
                <c:pt idx="3">
                  <c:v>4.8517520215633425</c:v>
                </c:pt>
                <c:pt idx="4">
                  <c:v>3.5040431266846364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45-41C5-A08B-7052F0D677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24-4421-B69B-D878B07C8D41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24-4421-B69B-D878B07C8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67.701863354037272</c:v>
                </c:pt>
                <c:pt idx="1">
                  <c:v>67.142857142857139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4-4421-B69B-D878B07C8D41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32.298136645962728</c:v>
                </c:pt>
                <c:pt idx="1">
                  <c:v>32.857142857142861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4-4421-B69B-D878B07C8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12.546583850931677</c:v>
                </c:pt>
                <c:pt idx="1">
                  <c:v>23.726708074534162</c:v>
                </c:pt>
                <c:pt idx="2">
                  <c:v>26.335403726708073</c:v>
                </c:pt>
                <c:pt idx="3">
                  <c:v>19.006211180124225</c:v>
                </c:pt>
                <c:pt idx="4">
                  <c:v>11.055900621118013</c:v>
                </c:pt>
                <c:pt idx="5">
                  <c:v>7.329192546583851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8-4B69-A984-F106775F4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C4-4476-9901-4AEE02A158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C4-4476-9901-4AEE02A158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C4-4476-9901-4AEE02A1585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C4-4476-9901-4AEE02A1585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C4-4476-9901-4AEE02A158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C4-4476-9901-4AEE02A1585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C4-4476-9901-4AEE02A158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21.202531645569618</c:v>
                </c:pt>
                <c:pt idx="1">
                  <c:v>52.215189873417721</c:v>
                </c:pt>
                <c:pt idx="2">
                  <c:v>16.455696202531644</c:v>
                </c:pt>
                <c:pt idx="3">
                  <c:v>6.3291139240506329</c:v>
                </c:pt>
                <c:pt idx="4">
                  <c:v>3.79746835443038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C4-4476-9901-4AEE02A158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CF-4A32-B23D-AD32F346E523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CF-4A32-B23D-AD32F346E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77.70700636942675</c:v>
                </c:pt>
                <c:pt idx="1">
                  <c:v>69.182389937106919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F-4A32-B23D-AD32F346E523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22.29299363057325</c:v>
                </c:pt>
                <c:pt idx="1">
                  <c:v>30.817610062893081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CF-4A32-B23D-AD32F346E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D-4A32-8642-6566F8AA5D9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D-4A32-8642-6566F8AA5D9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3D-4A32-8642-6566F8AA5D9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3D-4A32-8642-6566F8AA5D9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3D-4A32-8642-6566F8AA5D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3D-4A32-8642-6566F8AA5D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3D-4A32-8642-6566F8AA5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12.152269399707174</c:v>
                </c:pt>
                <c:pt idx="1">
                  <c:v>45.534407027818446</c:v>
                </c:pt>
                <c:pt idx="2">
                  <c:v>24.304538799414349</c:v>
                </c:pt>
                <c:pt idx="3">
                  <c:v>12.005856515373353</c:v>
                </c:pt>
                <c:pt idx="4">
                  <c:v>6.0029282576866763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3D-4A32-8642-6566F8AA5D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213272800730204E-4"/>
                  <c:y val="-0.217314723352389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16-478E-B83B-3AAE4ADBCB5A}"/>
                </c:ext>
              </c:extLst>
            </c:dLbl>
            <c:dLbl>
              <c:idx val="1"/>
              <c:layout>
                <c:manualLayout>
                  <c:x val="-4.6762185169483959E-2"/>
                  <c:y val="-0.192116922509712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16-478E-B83B-3AAE4ADBC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60.869565217391305</c:v>
                </c:pt>
                <c:pt idx="1">
                  <c:v>54.847645429362878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16-478E-B83B-3AAE4ADBCB5A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39.130434782608695</c:v>
                </c:pt>
                <c:pt idx="1">
                  <c:v>45.152354570637122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16-478E-B83B-3AAE4ADBC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2-4558-A451-9476BB31658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2-4558-A451-9476BB31658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2-4558-A451-9476BB31658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2-4558-A451-9476BB31658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2-4558-A451-9476BB31658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A2-4558-A451-9476BB31658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A2-4558-A451-9476BB316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10.989010989010989</c:v>
                </c:pt>
                <c:pt idx="1">
                  <c:v>43.131868131868131</c:v>
                </c:pt>
                <c:pt idx="2">
                  <c:v>28.846153846153843</c:v>
                </c:pt>
                <c:pt idx="3">
                  <c:v>10.164835164835164</c:v>
                </c:pt>
                <c:pt idx="4">
                  <c:v>6.8681318681318686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A2-4558-A451-9476BB3165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195934260970428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5C-4CBD-9181-F1DFBFB74CED}"/>
                </c:ext>
              </c:extLst>
            </c:dLbl>
            <c:dLbl>
              <c:idx val="1"/>
              <c:layout>
                <c:manualLayout>
                  <c:x val="-5.2035397789153705E-2"/>
                  <c:y val="-0.192116922509712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5C-4CBD-9181-F1DFBFB74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55.900621118012424</c:v>
                </c:pt>
                <c:pt idx="1">
                  <c:v>52.709359605911331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C-4CBD-9181-F1DFBFB74CED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44.099378881987576</c:v>
                </c:pt>
                <c:pt idx="1">
                  <c:v>47.290640394088669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5C-4CBD-9181-F1DFBFB7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DD-45EA-A568-F8ADC9FADAB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DD-45EA-A568-F8ADC9FADAB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DD-45EA-A568-F8ADC9FADAB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DD-45EA-A568-F8ADC9FADAB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DD-45EA-A568-F8ADC9FADAB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DD-45EA-A568-F8ADC9FADAB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FDD-45EA-A568-F8ADC9FADA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13.479623824451412</c:v>
                </c:pt>
                <c:pt idx="1">
                  <c:v>48.275862068965516</c:v>
                </c:pt>
                <c:pt idx="2">
                  <c:v>19.122257053291534</c:v>
                </c:pt>
                <c:pt idx="3">
                  <c:v>14.106583072100312</c:v>
                </c:pt>
                <c:pt idx="4">
                  <c:v>5.0156739811912221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FDD-45EA-A568-F8ADC9FADA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17314723352389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4-47F7-A69D-360E9DFA6AD7}"/>
                </c:ext>
              </c:extLst>
            </c:dLbl>
            <c:dLbl>
              <c:idx val="1"/>
              <c:layout>
                <c:manualLayout>
                  <c:x val="-4.6762185169483959E-2"/>
                  <c:y val="-0.197462038105202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4-47F7-A69D-360E9DFA6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65.838509316770185</c:v>
                </c:pt>
                <c:pt idx="1">
                  <c:v>57.594936708860757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4-47F7-A69D-360E9DFA6AD7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34.161490683229815</c:v>
                </c:pt>
                <c:pt idx="1">
                  <c:v>42.405063291139243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34-47F7-A69D-360E9DFA6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2800495454336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A-4AB2-BACA-C2CDD0B99B7C}"/>
                </c:ext>
              </c:extLst>
            </c:dLbl>
            <c:dLbl>
              <c:idx val="1"/>
              <c:layout>
                <c:manualLayout>
                  <c:x val="-4.6762185169483959E-2"/>
                  <c:y val="-0.186771806914222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2A-4AB2-BACA-C2CDD0B99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65.175718849840251</c:v>
                </c:pt>
                <c:pt idx="1">
                  <c:v>60.167130919220057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2A-4AB2-BACA-C2CDD0B99B7C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34.824281150159749</c:v>
                </c:pt>
                <c:pt idx="1">
                  <c:v>39.832869080779943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2A-4AB2-BACA-C2CDD0B99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7-4553-ACCA-837116997D6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7-4553-ACCA-837116997D6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B7-4553-ACCA-837116997D6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B7-4553-ACCA-837116997D6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B7-4553-ACCA-837116997D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B7-4553-ACCA-837116997D6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EB7-4553-ACCA-837116997D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15.625</c:v>
                </c:pt>
                <c:pt idx="1">
                  <c:v>46.875</c:v>
                </c:pt>
                <c:pt idx="2">
                  <c:v>23.809523809523807</c:v>
                </c:pt>
                <c:pt idx="3">
                  <c:v>8.7797619047619033</c:v>
                </c:pt>
                <c:pt idx="4">
                  <c:v>4.9107142857142856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EB7-4553-ACCA-837116997D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0B-46E0-8DF2-05FB2EEDE487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B-46E0-8DF2-05FB2EEDE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B-46E0-8DF2-05FB2EEDE487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55.000000000000007</c:v>
                </c:pt>
                <c:pt idx="1">
                  <c:v>44.999999999999993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0B-46E0-8DF2-05FB2EEDE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72-4F6D-B710-437581F2205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72-4F6D-B710-437581F2205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72-4F6D-B710-437581F220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72-4F6D-B710-437581F2205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72-4F6D-B710-437581F2205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72-4F6D-B710-437581F220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72-4F6D-B710-437581F220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12.362637362637363</c:v>
                </c:pt>
                <c:pt idx="1">
                  <c:v>45.879120879120876</c:v>
                </c:pt>
                <c:pt idx="2">
                  <c:v>25.824175824175828</c:v>
                </c:pt>
                <c:pt idx="3">
                  <c:v>10.714285714285714</c:v>
                </c:pt>
                <c:pt idx="4">
                  <c:v>5.2197802197802199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72-4F6D-B710-437581F22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35345347677074E-3"/>
                  <c:y val="-0.20662449216140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F5-4BA2-92C9-A57D061065BE}"/>
                </c:ext>
              </c:extLst>
            </c:dLbl>
            <c:dLbl>
              <c:idx val="1"/>
              <c:layout>
                <c:manualLayout>
                  <c:x val="-4.6762185169483959E-2"/>
                  <c:y val="-0.2081522692961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F5-4BA2-92C9-A57D06106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61.490683229813669</c:v>
                </c:pt>
                <c:pt idx="1">
                  <c:v>55.665024630541872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5-4BA2-92C9-A57D061065BE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38.509316770186331</c:v>
                </c:pt>
                <c:pt idx="1">
                  <c:v>44.334975369458128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5-4BA2-92C9-A57D06106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1-4F71-B3EC-BACFCFFBB43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1-4F71-B3EC-BACFCFFBB43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61-4F71-B3EC-BACFCFFBB43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61-4F71-B3EC-BACFCFFBB43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61-4F71-B3EC-BACFCFFBB43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61-4F71-B3EC-BACFCFFBB43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61-4F71-B3EC-BACFCFFBB4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19.480519480519483</c:v>
                </c:pt>
                <c:pt idx="1">
                  <c:v>48.051948051948052</c:v>
                </c:pt>
                <c:pt idx="2">
                  <c:v>21.428571428571427</c:v>
                </c:pt>
                <c:pt idx="3">
                  <c:v>6.4935064935064926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61-4F71-B3EC-BACFCFFBB4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54730532520819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E2-4F3D-B1F1-9F83D10E70B4}"/>
                </c:ext>
              </c:extLst>
            </c:dLbl>
            <c:dLbl>
              <c:idx val="1"/>
              <c:layout>
                <c:manualLayout>
                  <c:x val="-4.6762185169483959E-2"/>
                  <c:y val="-0.23487784727363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E2-4F3D-B1F1-9F83D10E7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69.078947368421055</c:v>
                </c:pt>
                <c:pt idx="1">
                  <c:v>66.025641025641022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2-4F3D-B1F1-9F83D10E70B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30.921052631578945</c:v>
                </c:pt>
                <c:pt idx="1">
                  <c:v>33.974358974358978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2-4F3D-B1F1-9F83D10E7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39-4E29-BF2B-311610C5B94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39-4E29-BF2B-311610C5B94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139-4E29-BF2B-311610C5B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55.958549222797927</c:v>
                </c:pt>
                <c:pt idx="1">
                  <c:v>44.041450777202073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39-4E29-BF2B-311610C5B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93-4561-9DFA-572D6F58F41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93-4561-9DFA-572D6F58F41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93-4561-9DFA-572D6F58F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51.219512195121951</c:v>
                </c:pt>
                <c:pt idx="1">
                  <c:v>48.780487804878049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3-4561-9DFA-572D6F58F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8A-4EF7-8F4C-21A956E6A08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8A-4EF7-8F4C-21A956E6A08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8A-4EF7-8F4C-21A956E6A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64.285714285714292</c:v>
                </c:pt>
                <c:pt idx="1">
                  <c:v>35.714285714285715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A-4EF7-8F4C-21A956E6A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6-4999-9C14-E61FA19D89B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6-4999-9C14-E61FA19D89B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06-4999-9C14-E61FA19D89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06-4999-9C14-E61FA19D89B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06-4999-9C14-E61FA19D89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06-4999-9C14-E61FA19D89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06-4999-9C14-E61FA19D89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14.285714285714285</c:v>
                </c:pt>
                <c:pt idx="1">
                  <c:v>47.077922077922082</c:v>
                </c:pt>
                <c:pt idx="2">
                  <c:v>25.649350649350648</c:v>
                </c:pt>
                <c:pt idx="3">
                  <c:v>5.8441558441558437</c:v>
                </c:pt>
                <c:pt idx="4">
                  <c:v>7.1428571428571423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06-4999-9C14-E61FA19D8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1196960775689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8-4776-AEB4-9D1140A6D87C}"/>
                </c:ext>
              </c:extLst>
            </c:dLbl>
            <c:dLbl>
              <c:idx val="1"/>
              <c:layout>
                <c:manualLayout>
                  <c:x val="-4.6762185169483959E-2"/>
                  <c:y val="-0.229532731678143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8-4776-AEB4-9D1140A6D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59.060402684563755</c:v>
                </c:pt>
                <c:pt idx="1">
                  <c:v>63.522012578616355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48-4776-AEB4-9D1140A6D87C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40.939597315436245</c:v>
                </c:pt>
                <c:pt idx="1">
                  <c:v>36.477987421383645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8-4776-AEB4-9D1140A6D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7-4936-9A54-420216A18F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7-4936-9A54-420216A18F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7-4936-9A54-420216A18F5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27-4936-9A54-420216A18F5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27-4936-9A54-420216A18F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27-4936-9A54-420216A18F5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27-4936-9A54-420216A18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9.6551724137931032</c:v>
                </c:pt>
                <c:pt idx="1">
                  <c:v>41.379310344827587</c:v>
                </c:pt>
                <c:pt idx="2">
                  <c:v>31.724137931034484</c:v>
                </c:pt>
                <c:pt idx="3">
                  <c:v>8.9655172413793096</c:v>
                </c:pt>
                <c:pt idx="4">
                  <c:v>8.2758620689655178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27-4936-9A54-420216A18F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10.5</c:v>
                </c:pt>
                <c:pt idx="1">
                  <c:v>21.75</c:v>
                </c:pt>
                <c:pt idx="2">
                  <c:v>26</c:v>
                </c:pt>
                <c:pt idx="3">
                  <c:v>20.25</c:v>
                </c:pt>
                <c:pt idx="4">
                  <c:v>12</c:v>
                </c:pt>
                <c:pt idx="5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6-41C7-91E3-7D25686AC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185244029779448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2E-4EB6-A5E5-66FED1583D52}"/>
                </c:ext>
              </c:extLst>
            </c:dLbl>
            <c:dLbl>
              <c:idx val="1"/>
              <c:layout>
                <c:manualLayout>
                  <c:x val="-5.2035397789153705E-2"/>
                  <c:y val="-0.18142669131873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E-4EB6-A5E5-66FED1583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50.746268656716417</c:v>
                </c:pt>
                <c:pt idx="1">
                  <c:v>51.282051282051285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2E-4EB6-A5E5-66FED1583D52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49.253731343283583</c:v>
                </c:pt>
                <c:pt idx="1">
                  <c:v>48.717948717948715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E-4EB6-A5E5-66FED1583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2A-4C37-8FFC-138960295A8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2A-4C37-8FFC-138960295A8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2A-4C37-8FFC-138960295A8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2A-4C37-8FFC-138960295A8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2A-4C37-8FFC-138960295A8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2A-4C37-8FFC-138960295A8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2A-4C37-8FFC-138960295A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18.404907975460123</c:v>
                </c:pt>
                <c:pt idx="1">
                  <c:v>52.147239263803677</c:v>
                </c:pt>
                <c:pt idx="2">
                  <c:v>20.245398773006134</c:v>
                </c:pt>
                <c:pt idx="3">
                  <c:v>3.0674846625766872</c:v>
                </c:pt>
                <c:pt idx="4">
                  <c:v>6.1349693251533743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2A-4C37-8FFC-138960295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4404030132983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E2-4253-9DEE-ACA1D4938F24}"/>
                </c:ext>
              </c:extLst>
            </c:dLbl>
            <c:dLbl>
              <c:idx val="1"/>
              <c:layout>
                <c:manualLayout>
                  <c:x val="-4.6762185169483959E-2"/>
                  <c:y val="-0.28298388763304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2-4253-9DEE-ACA1D4938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65.853658536585371</c:v>
                </c:pt>
                <c:pt idx="1">
                  <c:v>75.308641975308646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2-4253-9DEE-ACA1D4938F2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34.146341463414629</c:v>
                </c:pt>
                <c:pt idx="1">
                  <c:v>24.691358024691354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2-4253-9DEE-ACA1D493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B0-49A0-833A-8335503F1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B0-49A0-833A-8335503F18B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B0-49A0-833A-8335503F1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B0-49A0-833A-8335503F18B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B0-49A0-833A-8335503F18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B0-49A0-833A-8335503F18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AB0-49A0-833A-8335503F18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15.343203230148047</c:v>
                </c:pt>
                <c:pt idx="1">
                  <c:v>47.510094212651417</c:v>
                </c:pt>
                <c:pt idx="2">
                  <c:v>24.764468371467025</c:v>
                </c:pt>
                <c:pt idx="3">
                  <c:v>7.5370121130551819</c:v>
                </c:pt>
                <c:pt idx="4">
                  <c:v>4.8452220726783315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B0-49A0-833A-8335503F18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2800495454336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F-4109-873D-39592A7DFE35}"/>
                </c:ext>
              </c:extLst>
            </c:dLbl>
            <c:dLbl>
              <c:idx val="1"/>
              <c:layout>
                <c:manualLayout>
                  <c:x val="-3.6215759930144469E-2"/>
                  <c:y val="-0.213497384891673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F-4109-873D-39592A7DF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62.941176470588232</c:v>
                </c:pt>
                <c:pt idx="1">
                  <c:v>62.779156327543426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5F-4109-873D-39592A7DFE35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37.058823529411768</c:v>
                </c:pt>
                <c:pt idx="1">
                  <c:v>37.220843672456574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5F-4109-873D-39592A7DF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AD-4FE0-A65A-828C3267EE2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AD-4FE0-A65A-828C3267EE2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AD-4FE0-A65A-828C3267EE2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AD-4FE0-A65A-828C3267EE2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AD-4FE0-A65A-828C3267EE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AD-4FE0-A65A-828C3267EE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CAD-4FE0-A65A-828C3267E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13.612565445026178</c:v>
                </c:pt>
                <c:pt idx="1">
                  <c:v>47.120418848167539</c:v>
                </c:pt>
                <c:pt idx="2">
                  <c:v>28.272251308900525</c:v>
                </c:pt>
                <c:pt idx="3">
                  <c:v>7.0680628272251314</c:v>
                </c:pt>
                <c:pt idx="4">
                  <c:v>3.9267015706806281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AD-4FE0-A65A-828C3267EE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11969607756899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A2-44C6-9347-AF68423F0341}"/>
                </c:ext>
              </c:extLst>
            </c:dLbl>
            <c:dLbl>
              <c:idx val="1"/>
              <c:layout>
                <c:manualLayout>
                  <c:x val="-4.6762185169483959E-2"/>
                  <c:y val="-0.208152269296182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A2-44C6-9347-AF68423F0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58.787878787878789</c:v>
                </c:pt>
                <c:pt idx="1">
                  <c:v>62.211981566820285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2-44C6-9347-AF68423F034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41.212121212121211</c:v>
                </c:pt>
                <c:pt idx="1">
                  <c:v>37.788018433179715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A2-44C6-9347-AF68423F0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F-4044-90B1-DC264D6A3C3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F-4044-90B1-DC264D6A3C3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F-4044-90B1-DC264D6A3C3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F-4044-90B1-DC264D6A3C3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F-4044-90B1-DC264D6A3C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F-4044-90B1-DC264D6A3C3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F-4044-90B1-DC264D6A3C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17.174515235457065</c:v>
                </c:pt>
                <c:pt idx="1">
                  <c:v>47.92243767313019</c:v>
                </c:pt>
                <c:pt idx="2">
                  <c:v>21.052631578947366</c:v>
                </c:pt>
                <c:pt idx="3">
                  <c:v>8.0332409972299157</c:v>
                </c:pt>
                <c:pt idx="4">
                  <c:v>5.8171745152354575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DF-4044-90B1-DC264D6A3C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38695185734349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5E-401A-838F-08865EE9C261}"/>
                </c:ext>
              </c:extLst>
            </c:dLbl>
            <c:dLbl>
              <c:idx val="1"/>
              <c:layout>
                <c:manualLayout>
                  <c:x val="-4.6762185169483959E-2"/>
                  <c:y val="-0.234877847273633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5E-401A-838F-08865EE9C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66.857142857142861</c:v>
                </c:pt>
                <c:pt idx="1">
                  <c:v>63.44086021505376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E-401A-838F-08865EE9C26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33.142857142857139</c:v>
                </c:pt>
                <c:pt idx="1">
                  <c:v>36.55913978494624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E-401A-838F-08865EE9C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3-4C8F-B4B9-A7083303AA8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3-4C8F-B4B9-A7083303AA8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3-4C8F-B4B9-A7083303AA8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3-4C8F-B4B9-A7083303AA8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D3-4C8F-B4B9-A7083303AA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D3-4C8F-B4B9-A7083303AA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1.7783857729138166</c:v>
                </c:pt>
                <c:pt idx="1">
                  <c:v>57.865937072503414</c:v>
                </c:pt>
                <c:pt idx="2">
                  <c:v>5.198358413132695</c:v>
                </c:pt>
                <c:pt idx="3">
                  <c:v>18.878248974008208</c:v>
                </c:pt>
                <c:pt idx="4">
                  <c:v>16.279069767441861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D3-4C8F-B4B9-A7083303A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D-4F74-9CDF-872378213ABC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8D-4F74-9CDF-872378213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47.407407407407412</c:v>
                </c:pt>
                <c:pt idx="1">
                  <c:v>52.592592592592588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D-4F74-9CDF-872378213ABC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52.592592592592588</c:v>
                </c:pt>
                <c:pt idx="1">
                  <c:v>47.407407407407412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8D-4F74-9CDF-872378213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D5-4327-92AD-11FBA1D242B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D5-4327-92AD-11FBA1D242B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D5-4327-92AD-11FBA1D242B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D5-4327-92AD-11FBA1D242B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D5-4327-92AD-11FBA1D242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D5-4327-92AD-11FBA1D242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1.3333333333333335</c:v>
                </c:pt>
                <c:pt idx="1">
                  <c:v>56.266666666666666</c:v>
                </c:pt>
                <c:pt idx="2">
                  <c:v>4.2666666666666666</c:v>
                </c:pt>
                <c:pt idx="3">
                  <c:v>24.266666666666666</c:v>
                </c:pt>
                <c:pt idx="4">
                  <c:v>13.866666666666665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D5-4327-92AD-11FBA1D242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A7-48A8-AFAE-4AC05E9726F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A7-48A8-AFAE-4AC05E9726F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A7-48A8-AFAE-4AC05E9726F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A7-48A8-AFAE-4AC05E9726F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A7-48A8-AFAE-4AC05E9726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A7-48A8-AFAE-4AC05E9726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2.2471910112359552</c:v>
                </c:pt>
                <c:pt idx="1">
                  <c:v>59.550561797752813</c:v>
                </c:pt>
                <c:pt idx="2">
                  <c:v>6.179775280898876</c:v>
                </c:pt>
                <c:pt idx="3">
                  <c:v>13.202247191011235</c:v>
                </c:pt>
                <c:pt idx="4">
                  <c:v>18.820224719101123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A7-48A8-AFAE-4AC05E9726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14.5679012345679</c:v>
                </c:pt>
                <c:pt idx="1">
                  <c:v>25.679012345679013</c:v>
                </c:pt>
                <c:pt idx="2">
                  <c:v>26.666666666666668</c:v>
                </c:pt>
                <c:pt idx="3">
                  <c:v>17.777777777777779</c:v>
                </c:pt>
                <c:pt idx="4">
                  <c:v>10.123456790123457</c:v>
                </c:pt>
                <c:pt idx="5">
                  <c:v>5.1851851851851851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F-4917-9FE7-A0BD0A66E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4-47DA-AFF8-5A0F43109EC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4-47DA-AFF8-5A0F43109EC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84-47DA-AFF8-5A0F43109EC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84-47DA-AFF8-5A0F43109E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84-47DA-AFF8-5A0F43109E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84-47DA-AFF8-5A0F43109E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50</c:v>
                </c:pt>
                <c:pt idx="1">
                  <c:v>20.089285714285715</c:v>
                </c:pt>
                <c:pt idx="2">
                  <c:v>26.636904761904763</c:v>
                </c:pt>
                <c:pt idx="3">
                  <c:v>3.2738095238095242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84-47DA-AFF8-5A0F43109E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A-4EE5-ADA5-02DD741A346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A-4EE5-ADA5-02DD741A346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A-4EE5-ADA5-02DD741A346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A-4EE5-ADA5-02DD741A346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A-4EE5-ADA5-02DD741A346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A-4EE5-ADA5-02DD741A34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49.157303370786515</c:v>
                </c:pt>
                <c:pt idx="1">
                  <c:v>22.752808988764045</c:v>
                </c:pt>
                <c:pt idx="2">
                  <c:v>27.808988764044944</c:v>
                </c:pt>
                <c:pt idx="3">
                  <c:v>0.2808988764044944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CA-4EE5-ADA5-02DD741A34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1-4BB2-835A-97C90674541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1-4BB2-835A-97C90674541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1-4BB2-835A-97C906745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1-4BB2-835A-97C9067454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91-4BB2-835A-97C9067454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91-4BB2-835A-97C906745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50.949367088607602</c:v>
                </c:pt>
                <c:pt idx="1">
                  <c:v>17.088607594936708</c:v>
                </c:pt>
                <c:pt idx="2">
                  <c:v>25.316455696202532</c:v>
                </c:pt>
                <c:pt idx="3">
                  <c:v>6.6455696202531636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91-4BB2-835A-97C906745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6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3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0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45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2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9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52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8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92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19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4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76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6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10FA5-3DD5-4ACF-930E-76BA53D5839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28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41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8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4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0D912F6-8AA8-44CF-AD9B-2B895071F4C3}"/>
              </a:ext>
            </a:extLst>
          </p:cNvPr>
          <p:cNvSpPr/>
          <p:nvPr userDrawn="1"/>
        </p:nvSpPr>
        <p:spPr>
          <a:xfrm>
            <a:off x="10954348" y="816780"/>
            <a:ext cx="1190175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Geral</a:t>
            </a:r>
          </a:p>
        </p:txBody>
      </p:sp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NDI Saú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406E0D7-423B-4BE5-8D14-56F44F5F79AB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5B6F399-5BC8-4751-83B0-AD2E5543F1A8}"/>
              </a:ext>
            </a:extLst>
          </p:cNvPr>
          <p:cNvSpPr/>
          <p:nvPr userDrawn="1"/>
        </p:nvSpPr>
        <p:spPr>
          <a:xfrm>
            <a:off x="11143030" y="816781"/>
            <a:ext cx="9618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Saúde</a:t>
            </a:r>
          </a:p>
        </p:txBody>
      </p:sp>
      <p:pic>
        <p:nvPicPr>
          <p:cNvPr id="5" name="Gráfico 4" descr="Estetoscópio com preenchimento sólido">
            <a:extLst>
              <a:ext uri="{FF2B5EF4-FFF2-40B4-BE49-F238E27FC236}">
                <a16:creationId xmlns:a16="http://schemas.microsoft.com/office/drawing/2014/main" id="{20F85E88-545A-4159-99BE-528F06478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387" y="804602"/>
            <a:ext cx="425870" cy="425870"/>
          </a:xfrm>
          <a:prstGeom prst="rect">
            <a:avLst/>
          </a:prstGeom>
        </p:spPr>
      </p:pic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546D2116-7451-89F2-90B6-AB544F5CE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36" y="152200"/>
            <a:ext cx="1625464" cy="5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GNID Od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9C4540D-C8D0-4F1B-90F0-17EF0517F9C6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804589-F405-40FB-BFE8-7AF4AAB254E8}"/>
              </a:ext>
            </a:extLst>
          </p:cNvPr>
          <p:cNvSpPr/>
          <p:nvPr userDrawn="1"/>
        </p:nvSpPr>
        <p:spPr>
          <a:xfrm>
            <a:off x="11312269" y="816780"/>
            <a:ext cx="81919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pic>
        <p:nvPicPr>
          <p:cNvPr id="8" name="Gráfico 7" descr="Dente estrutura de tópicos">
            <a:extLst>
              <a:ext uri="{FF2B5EF4-FFF2-40B4-BE49-F238E27FC236}">
                <a16:creationId xmlns:a16="http://schemas.microsoft.com/office/drawing/2014/main" id="{E973C144-FF7C-45D0-AA5E-AE2C56406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4889" y="793523"/>
            <a:ext cx="424800" cy="424800"/>
          </a:xfrm>
          <a:prstGeom prst="rect">
            <a:avLst/>
          </a:prstGeom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68CBF003-5B5A-935C-2761-54E39CC87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36" y="152200"/>
            <a:ext cx="1625464" cy="5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527386" y="1073979"/>
            <a:ext cx="87346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9F6D3F71-62A2-B5DA-328F-922CB1F4F9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36" y="152200"/>
            <a:ext cx="1625464" cy="5912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1F2FC0-B244-1969-284C-5CB33DC8EA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59463" y="0"/>
            <a:ext cx="5016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1F2735-3ED5-E0E4-E76C-177AB8C455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59463" y="6705600"/>
            <a:ext cx="5016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svg"/><Relationship Id="rId7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6.svg"/><Relationship Id="rId7" Type="http://schemas.openxmlformats.org/officeDocument/2006/relationships/chart" Target="../charts/chart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chart" Target="../charts/char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chart" Target="../charts/char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8.sv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chart" Target="../charts/chart1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8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8.svg"/><Relationship Id="rId5" Type="http://schemas.openxmlformats.org/officeDocument/2006/relationships/image" Target="../media/image3.sv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chart" Target="../charts/chart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6.sv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chart" Target="../charts/chart26.xml"/><Relationship Id="rId9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8.svg"/><Relationship Id="rId7" Type="http://schemas.openxmlformats.org/officeDocument/2006/relationships/chart" Target="../charts/chart2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chart" Target="../charts/char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chart" Target="../charts/chart3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28.sv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chart" Target="../charts/chart3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chart" Target="../charts/chart39.xml"/><Relationship Id="rId9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image" Target="../media/image26.sv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chart" Target="../charts/chart41.xml"/><Relationship Id="rId9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28.sv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chart" Target="../charts/chart4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8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3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2023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2022)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87" y="5024945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CFB9D49-2F56-BFC1-7E2C-B5F3BB4BC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73" y="753362"/>
            <a:ext cx="2901955" cy="10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37186"/>
              </p:ext>
            </p:extLst>
          </p:nvPr>
        </p:nvGraphicFramePr>
        <p:xfrm>
          <a:off x="415898" y="3405040"/>
          <a:ext cx="11370051" cy="248848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62110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preenchi documentos ou formulários exigidos pelo meu plano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82033"/>
              </p:ext>
            </p:extLst>
          </p:nvPr>
        </p:nvGraphicFramePr>
        <p:xfrm>
          <a:off x="415898" y="1740209"/>
          <a:ext cx="11370051" cy="139768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187348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53617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69629"/>
              </p:ext>
            </p:extLst>
          </p:nvPr>
        </p:nvGraphicFramePr>
        <p:xfrm>
          <a:off x="415898" y="3979674"/>
          <a:ext cx="11511050" cy="1908885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89753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–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39121"/>
              </p:ext>
            </p:extLst>
          </p:nvPr>
        </p:nvGraphicFramePr>
        <p:xfrm>
          <a:off x="415898" y="1753464"/>
          <a:ext cx="11511049" cy="1908885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586297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00704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0344"/>
              </p:ext>
            </p:extLst>
          </p:nvPr>
        </p:nvGraphicFramePr>
        <p:xfrm>
          <a:off x="415898" y="1737205"/>
          <a:ext cx="11328275" cy="4082184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220766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</a:t>
                      </a:r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procurei cuidados de saúde 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precisei de atenção imediata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3995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68941"/>
              </p:ext>
            </p:extLst>
          </p:nvPr>
        </p:nvGraphicFramePr>
        <p:xfrm>
          <a:off x="417600" y="3186154"/>
          <a:ext cx="11431449" cy="2164485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282139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recebi atenção em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7158"/>
              </p:ext>
            </p:extLst>
          </p:nvPr>
        </p:nvGraphicFramePr>
        <p:xfrm>
          <a:off x="417600" y="1740210"/>
          <a:ext cx="11431450" cy="1154086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83553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7600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70606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40827"/>
              </p:ext>
            </p:extLst>
          </p:nvPr>
        </p:nvGraphicFramePr>
        <p:xfrm>
          <a:off x="417600" y="4167981"/>
          <a:ext cx="11515060" cy="216448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20565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acessei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56789"/>
              </p:ext>
            </p:extLst>
          </p:nvPr>
        </p:nvGraphicFramePr>
        <p:xfrm>
          <a:off x="417600" y="1728508"/>
          <a:ext cx="11515060" cy="216448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18554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5 -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acessei a lista de prestadores de serviços credenciados pelo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7600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70059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28438"/>
              </p:ext>
            </p:extLst>
          </p:nvPr>
        </p:nvGraphicFramePr>
        <p:xfrm>
          <a:off x="415898" y="3405040"/>
          <a:ext cx="11370051" cy="248848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62110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preenchi documentos ou formulários exigidos pelo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20237"/>
              </p:ext>
            </p:extLst>
          </p:nvPr>
        </p:nvGraphicFramePr>
        <p:xfrm>
          <a:off x="415898" y="1740209"/>
          <a:ext cx="11370051" cy="139768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187348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9336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77675"/>
              </p:ext>
            </p:extLst>
          </p:nvPr>
        </p:nvGraphicFramePr>
        <p:xfrm>
          <a:off x="415898" y="3979674"/>
          <a:ext cx="11511050" cy="1908885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89753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–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95363"/>
              </p:ext>
            </p:extLst>
          </p:nvPr>
        </p:nvGraphicFramePr>
        <p:xfrm>
          <a:off x="415898" y="1753464"/>
          <a:ext cx="11511049" cy="1908885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586297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99666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54576"/>
              </p:ext>
            </p:extLst>
          </p:nvPr>
        </p:nvGraphicFramePr>
        <p:xfrm>
          <a:off x="415898" y="1737205"/>
          <a:ext cx="11328275" cy="4082184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220766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</a:t>
                      </a:r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últimos meses não procurei cuidados de saúde odontológica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precisei de atenção imediata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08804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19341"/>
              </p:ext>
            </p:extLst>
          </p:nvPr>
        </p:nvGraphicFramePr>
        <p:xfrm>
          <a:off x="417600" y="3186154"/>
          <a:ext cx="11431449" cy="2164485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282139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recebi atenção em saúde odontológica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72259"/>
              </p:ext>
            </p:extLst>
          </p:nvPr>
        </p:nvGraphicFramePr>
        <p:xfrm>
          <a:off x="417600" y="1740210"/>
          <a:ext cx="11431450" cy="1154086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83553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7600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88303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71373"/>
              </p:ext>
            </p:extLst>
          </p:nvPr>
        </p:nvGraphicFramePr>
        <p:xfrm>
          <a:off x="417600" y="4167981"/>
          <a:ext cx="11515060" cy="216448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20565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acessei meu plano odontológico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83364"/>
              </p:ext>
            </p:extLst>
          </p:nvPr>
        </p:nvGraphicFramePr>
        <p:xfrm>
          <a:off x="417600" y="1728508"/>
          <a:ext cx="11515060" cy="216448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18554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5 -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acessei a lista de prestadores de serviços credenciados pelo meu plano odontológico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7600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93692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417600" y="1081524"/>
            <a:ext cx="115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e Planos Odontológicos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008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417600" y="3976353"/>
            <a:ext cx="5678400" cy="2502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NOTRE DAME INTERMÉDICA SAÚDE S.A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359017.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6761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60400" y="3814057"/>
            <a:ext cx="574920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Grupo NotreDame Intermédica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355288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Alvo">
            <a:extLst>
              <a:ext uri="{FF2B5EF4-FFF2-40B4-BE49-F238E27FC236}">
                <a16:creationId xmlns:a16="http://schemas.microsoft.com/office/drawing/2014/main" id="{7A7EA351-E418-4E3D-93DA-3BFF8B04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400" y="355288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77817"/>
              </p:ext>
            </p:extLst>
          </p:nvPr>
        </p:nvGraphicFramePr>
        <p:xfrm>
          <a:off x="415898" y="3405040"/>
          <a:ext cx="11370051" cy="248848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621104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preenchi documentos ou formulários exigidos pelo meu plano odontológico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70172"/>
              </p:ext>
            </p:extLst>
          </p:nvPr>
        </p:nvGraphicFramePr>
        <p:xfrm>
          <a:off x="415898" y="1740209"/>
          <a:ext cx="11370051" cy="139768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187348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odontológico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936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90158"/>
              </p:ext>
            </p:extLst>
          </p:nvPr>
        </p:nvGraphicFramePr>
        <p:xfrm>
          <a:off x="415898" y="3979674"/>
          <a:ext cx="11511050" cy="1908885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89753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–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67474"/>
              </p:ext>
            </p:extLst>
          </p:nvPr>
        </p:nvGraphicFramePr>
        <p:xfrm>
          <a:off x="415898" y="1753464"/>
          <a:ext cx="11511049" cy="1908885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586297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tenho como avaliar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34057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92343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PAULO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1362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ANDRE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GUARULHOS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BERNARDO DO CAMPO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SOROCABA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CARAPICUIBA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JUNDIAI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DIADEMA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OSASCO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TABOAO DA 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DUQUE DE CAXIAS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GONCALO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GOVERNADOR VALADARES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BARUERI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UBERLANDIA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 ALEGRE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00243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511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93695"/>
              </p:ext>
            </p:extLst>
          </p:nvPr>
        </p:nvGraphicFramePr>
        <p:xfrm>
          <a:off x="6054518" y="1425017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CONTAGEM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LUZIA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509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JANDIRA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EMBU DAS ARTES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COLATINA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ITAQUAQUECETUBA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MOGI DAS CRUZES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PRAIA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FORTALEZA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ITUPEVA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ODESSA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RIBEIRAO DAS NEVES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VARZEA PAULISTA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IGUACU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LINHARES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ITAPEVI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MORATO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6446"/>
              </p:ext>
            </p:extLst>
          </p:nvPr>
        </p:nvGraphicFramePr>
        <p:xfrm>
          <a:off x="9354082" y="1415781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3231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92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32601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PIRAQUARA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19585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FERRAZ DE VASCONCELOS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CONSELHEIRO LAFAIETE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VOTORANTIM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VESPASIANO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CUBATAO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VITORIA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INDAIATUBA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LAGOAS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ATIBAIA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HORTOLANDIA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BOITUVA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JOSE DA LAPA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CAMPOS DOS GOYTACAZES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CACHOEIRINHA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RECIFE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CAMACARI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LONDRINA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BALNEARIO CAMBORIU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42723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3166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69011"/>
              </p:ext>
            </p:extLst>
          </p:nvPr>
        </p:nvGraphicFramePr>
        <p:xfrm>
          <a:off x="6054518" y="1425017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LIMPO PAULISTA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990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QUATRO BARRAS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ALVARES MACHADO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BELFORD ROXO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ICONHA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ACARAPE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BIRITIBA-MIRIM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SALTO DE PIRAPORA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MANAUS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NITEROI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JOAO DE MERITI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ELDORADO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SARANDI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CAIEIRAS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FRANCO DA ROCHA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VARZEA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952"/>
              </p:ext>
            </p:extLst>
          </p:nvPr>
        </p:nvGraphicFramePr>
        <p:xfrm>
          <a:off x="9354082" y="1415781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19310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58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87861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BLUMENAU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ITARIRI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01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GUARAPARI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ARUJA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GRAVATAI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MATEUS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GUARUJA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POUSO ALEGRE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FLORIANOPOLIS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UBERABA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ALMIRANTE TAMANDARE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MONTES CLAROS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TATUI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DOIS IRMAOS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 LAGOAS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DE MINAS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AGUAS LINDAS DE GOIAS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PARANAVAI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CAETANO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02983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016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98083"/>
              </p:ext>
            </p:extLst>
          </p:nvPr>
        </p:nvGraphicFramePr>
        <p:xfrm>
          <a:off x="6054518" y="1425017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IBIRITE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PLANALTINA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216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 FUNDO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 LEOPOLDO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TAUBATE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PRUDENTE DE MORAIS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PINHAIS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SANTA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SANTANA DE PARNAIBA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ARAQUARI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PRESIDENTE PRUDENTE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MAIRINQUE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MORRETES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JACAREI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PELOTAS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ITAPETININGA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23103"/>
              </p:ext>
            </p:extLst>
          </p:nvPr>
        </p:nvGraphicFramePr>
        <p:xfrm>
          <a:off x="9354082" y="1415781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73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15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30905"/>
              </p:ext>
            </p:extLst>
          </p:nvPr>
        </p:nvGraphicFramePr>
        <p:xfrm>
          <a:off x="336386" y="1412415"/>
          <a:ext cx="3196928" cy="15296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JOAO PINHEIRO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VALINHOS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APARECIDA DE GOIANIA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ROQUE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 GROSSA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IMBITUBA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07241"/>
              </p:ext>
            </p:extLst>
          </p:nvPr>
        </p:nvGraphicFramePr>
        <p:xfrm>
          <a:off x="3635950" y="1403179"/>
          <a:ext cx="2325168" cy="1528692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D7DFAD1-74F9-AC22-07F9-1C97B870F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68770"/>
              </p:ext>
            </p:extLst>
          </p:nvPr>
        </p:nvGraphicFramePr>
        <p:xfrm>
          <a:off x="6096000" y="1412415"/>
          <a:ext cx="4899200" cy="3118164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8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2408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PAULO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GUARULHOS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01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ANDRE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SOROCABA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BERNARDO DO CAMPO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DIADEMA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OSASCO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CARAPICUIBA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JUNDIAI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GONCALO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TABOAO DA 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BARUERI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JANDIRA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ITAQUAQUECETUBA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MOGI DAS CRUZES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ODESSA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CUBATAO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86779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016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83903"/>
              </p:ext>
            </p:extLst>
          </p:nvPr>
        </p:nvGraphicFramePr>
        <p:xfrm>
          <a:off x="6054518" y="1425017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HORTOLANDIA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216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BOITUVA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IGUACU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PRAIA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VOTORANTIM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ATIBAIA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ITUPEVA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MORATO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SALTO DE PIRAPORA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JACAREI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VARZEA PAULISTA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ARUJA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VALINHOS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BIRITIBA-MIRIM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ITAPETININGA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GUARUJA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ITARIRI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DUQUE DE CAXIAS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FERRAZ DE VASCONCELOS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48428"/>
              </p:ext>
            </p:extLst>
          </p:nvPr>
        </p:nvGraphicFramePr>
        <p:xfrm>
          <a:off x="9354082" y="1415781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73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5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25194"/>
              </p:ext>
            </p:extLst>
          </p:nvPr>
        </p:nvGraphicFramePr>
        <p:xfrm>
          <a:off x="336386" y="1412415"/>
          <a:ext cx="3196928" cy="22928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INDAIATUBA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ITAPEVI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01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NITEROI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 ALEGRE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FRANCO DA ROCHA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EMBU DAS ARTES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LONDRINA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ROQUE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55305"/>
              </p:ext>
            </p:extLst>
          </p:nvPr>
        </p:nvGraphicFramePr>
        <p:xfrm>
          <a:off x="3635950" y="1403179"/>
          <a:ext cx="2325168" cy="2291280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016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7FA7E62-5F01-B0DF-AD88-0937F2982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9825"/>
              </p:ext>
            </p:extLst>
          </p:nvPr>
        </p:nvGraphicFramePr>
        <p:xfrm>
          <a:off x="6096000" y="1412415"/>
          <a:ext cx="4899200" cy="3118164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9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07849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PAULO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01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ANDRE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GOVERNADOR VALADARES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UBERLANDIA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DUQUE DE CAXIAS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SOROCABA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BERNARDO DO CAMPO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JUNDIAI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 ALEGRE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CONTAGEM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LUZIA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COLATINA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EMBU DAS ARTES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GUARULHOS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TABOAO DA 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CARAPICUIBA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06226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016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02897"/>
              </p:ext>
            </p:extLst>
          </p:nvPr>
        </p:nvGraphicFramePr>
        <p:xfrm>
          <a:off x="6054518" y="1425017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216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FORTALEZA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BARUERI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RIBEIRAO DAS NEVES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VESPASIANO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VITORIA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CONSELHEIRO LAFAIETE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LINHARES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BALNEARIO CAMBORIU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CAMACARI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VARZEA PAULISTA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PRAIA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DIADEMA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JOSE DA LAPA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OSASCO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CAMPOS DOS GOYTACAZES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GONCALO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RECIFE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CACHOEIRINHA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50445"/>
              </p:ext>
            </p:extLst>
          </p:nvPr>
        </p:nvGraphicFramePr>
        <p:xfrm>
          <a:off x="9354082" y="1415781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73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374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06922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PIRAQUARA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01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LAGOAS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PELOTAS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PINHAIS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PRUDENTE DE MORAIS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PRESIDENTE PRUDENTE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DOIS IRMAOS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MONTES CLAROS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 LAGOAS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 LEOPOLDO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ITAQUAQUECETUBA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MORRETES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PARANAVAI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JOAO PINHEIRO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IBIRITE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VARZEA GRANDE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PLANALTINA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95827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016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28353"/>
              </p:ext>
            </p:extLst>
          </p:nvPr>
        </p:nvGraphicFramePr>
        <p:xfrm>
          <a:off x="6054518" y="1425017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 FUNDO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BELFORD ROXO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216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QUATRO BARRAS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ACARAPE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LONDRINA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MAIRINQUE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POUSO ALEGRE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MANAUS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DE MINAS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ICONHA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MOGI DAS CRUZES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AGUAS LINDAS DE GOIAS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SANTA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CAETANO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SANTANA DE PARNAIBA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ODESSA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BLUMENAU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ITUPEVA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4127"/>
              </p:ext>
            </p:extLst>
          </p:nvPr>
        </p:nvGraphicFramePr>
        <p:xfrm>
          <a:off x="9354082" y="1415781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73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06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CC0C157-FABC-4FE6-BAE4-FA8A1086D2D3}"/>
              </a:ext>
            </a:extLst>
          </p:cNvPr>
          <p:cNvSpPr txBox="1"/>
          <p:nvPr/>
        </p:nvSpPr>
        <p:spPr>
          <a:xfrm>
            <a:off x="417600" y="3689764"/>
            <a:ext cx="5748717" cy="29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4F3241-ABED-4F3A-A9D9-0196F5682E2C}"/>
              </a:ext>
            </a:extLst>
          </p:cNvPr>
          <p:cNvSpPr txBox="1"/>
          <p:nvPr/>
        </p:nvSpPr>
        <p:spPr>
          <a:xfrm>
            <a:off x="6260400" y="3689766"/>
            <a:ext cx="5749200" cy="29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417600" y="1094400"/>
            <a:ext cx="11592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00" y="3427200"/>
            <a:ext cx="900000" cy="9000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0400" y="3427200"/>
            <a:ext cx="900000" cy="90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CFD6A6-182D-C87E-B9E1-3CA3D521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15636"/>
              </p:ext>
            </p:extLst>
          </p:nvPr>
        </p:nvGraphicFramePr>
        <p:xfrm>
          <a:off x="336386" y="1412415"/>
          <a:ext cx="3196928" cy="47732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FLORIANOPOLIS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ELDORADO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301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GUARAPARI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ITAPEVI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ALVARES MACHADO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IGUACU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GRAVATAI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ARAQUARI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469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INDAIATUBA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3229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BRUSQUE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4795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19396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51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ALMIRANTE TAMANDARE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5017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LIMPO PAULISTA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302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 GROSSA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034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568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IMBITUBA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603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FERRAZ DE VASCONCELOS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6372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TATUI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70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JOAO DE MERITI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909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MATEUS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3357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UBERABA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8437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4AF9C1-1DDE-D124-B6E5-149F6D07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06810"/>
              </p:ext>
            </p:extLst>
          </p:nvPr>
        </p:nvGraphicFramePr>
        <p:xfrm>
          <a:off x="3635950" y="1403179"/>
          <a:ext cx="2325168" cy="476969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016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6775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5329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361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097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2179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2950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1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455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2535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333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8329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00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36962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846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2561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648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D5D699-AF91-D997-6BB6-5DA022DF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21270"/>
              </p:ext>
            </p:extLst>
          </p:nvPr>
        </p:nvGraphicFramePr>
        <p:xfrm>
          <a:off x="6054518" y="1425017"/>
          <a:ext cx="3196928" cy="1720410"/>
        </p:xfrm>
        <a:graphic>
          <a:graphicData uri="http://schemas.openxmlformats.org/drawingml/2006/table">
            <a:tbl>
              <a:tblPr/>
              <a:tblGrid>
                <a:gridCol w="2117565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079363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190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JANDIRA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216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CAIEIRAS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5077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APARECIDA DE GOIANIA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11437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SARANDI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65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82148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TAUBATE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6417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A3F9CF-6348-A061-9D17-E686E9D5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73175"/>
              </p:ext>
            </p:extLst>
          </p:nvPr>
        </p:nvGraphicFramePr>
        <p:xfrm>
          <a:off x="9354082" y="1415781"/>
          <a:ext cx="2325168" cy="1719339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190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7737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61138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3630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05393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8551"/>
                  </a:ext>
                </a:extLst>
              </a:tr>
              <a:tr h="1906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668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5638EF5-02EB-CFBB-1EF1-C3FF307DB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73260"/>
              </p:ext>
            </p:extLst>
          </p:nvPr>
        </p:nvGraphicFramePr>
        <p:xfrm>
          <a:off x="6530109" y="3287397"/>
          <a:ext cx="4899200" cy="3118164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780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126878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179886"/>
            <a:ext cx="0" cy="30999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4199" y="6372911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783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126878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21DFBC5-4E0A-42A6-B125-385FC7B28A33}"/>
              </a:ext>
            </a:extLst>
          </p:cNvPr>
          <p:cNvSpPr/>
          <p:nvPr/>
        </p:nvSpPr>
        <p:spPr>
          <a:xfrm>
            <a:off x="6999454" y="5367832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6909684" y="1124443"/>
            <a:ext cx="3461298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68161"/>
              </p:ext>
            </p:extLst>
          </p:nvPr>
        </p:nvGraphicFramePr>
        <p:xfrm>
          <a:off x="371276" y="1394621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80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156178" y="5555565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59A476D-BB96-4E05-8E4F-F0CBEC8C270E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16" name="Gráfico 15" descr="Estetoscópio com preenchimento sólido">
            <a:extLst>
              <a:ext uri="{FF2B5EF4-FFF2-40B4-BE49-F238E27FC236}">
                <a16:creationId xmlns:a16="http://schemas.microsoft.com/office/drawing/2014/main" id="{822F06BA-FCAA-454A-BA81-1F096139A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066408" y="1312176"/>
            <a:ext cx="3461298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93187"/>
              </p:ext>
            </p:extLst>
          </p:nvPr>
        </p:nvGraphicFramePr>
        <p:xfrm>
          <a:off x="355736" y="1385846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240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6937100" y="5497475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9" name="Gráfico 2" descr="Dente">
            <a:extLst>
              <a:ext uri="{FF2B5EF4-FFF2-40B4-BE49-F238E27FC236}">
                <a16:creationId xmlns:a16="http://schemas.microsoft.com/office/drawing/2014/main" id="{5BCEB73E-0CC7-4CD7-871B-EB82C93C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0342DDC3-8F0D-4263-BE49-674BE20A927C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6847331" y="1142836"/>
            <a:ext cx="3461298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675393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610007"/>
              </p:ext>
            </p:extLst>
          </p:nvPr>
        </p:nvGraphicFramePr>
        <p:xfrm>
          <a:off x="465275" y="1395255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346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564157"/>
              </p:ext>
            </p:extLst>
          </p:nvPr>
        </p:nvGraphicFramePr>
        <p:xfrm>
          <a:off x="-120781" y="1220049"/>
          <a:ext cx="5080708" cy="30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56178"/>
              </p:ext>
            </p:extLst>
          </p:nvPr>
        </p:nvGraphicFramePr>
        <p:xfrm>
          <a:off x="193180" y="4731972"/>
          <a:ext cx="7128000" cy="762000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0318"/>
              </p:ext>
            </p:extLst>
          </p:nvPr>
        </p:nvGraphicFramePr>
        <p:xfrm>
          <a:off x="64463" y="3797877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3190" y="4995162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60887"/>
              </p:ext>
            </p:extLst>
          </p:nvPr>
        </p:nvGraphicFramePr>
        <p:xfrm>
          <a:off x="6640945" y="1397532"/>
          <a:ext cx="5319253" cy="3451559"/>
        </p:xfrm>
        <a:graphic>
          <a:graphicData uri="http://schemas.openxmlformats.org/drawingml/2006/table">
            <a:tbl>
              <a:tblPr/>
              <a:tblGrid>
                <a:gridCol w="1148401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42713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42713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42713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42713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88482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73,1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80181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22" name="Retângulo 21">
            <a:extLst>
              <a:ext uri="{FF2B5EF4-FFF2-40B4-BE49-F238E27FC236}">
                <a16:creationId xmlns:a16="http://schemas.microsoft.com/office/drawing/2014/main" id="{2256584F-CDD8-40E5-A0A4-824BECD657B0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Geral</a:t>
            </a:r>
          </a:p>
        </p:txBody>
      </p:sp>
      <p:sp>
        <p:nvSpPr>
          <p:cNvPr id="16" name="Retângulo Arredondado 1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/>
          <p:nvPr/>
        </p:nvSpPr>
        <p:spPr>
          <a:xfrm>
            <a:off x="2628088" y="1764447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Positivo 70,1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7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193181" y="1764446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</a:t>
            </a: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29,9</a:t>
            </a: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5BA23B2-EDDB-4784-9BD6-6246E436EAAB}"/>
              </a:ext>
            </a:extLst>
          </p:cNvPr>
          <p:cNvSpPr/>
          <p:nvPr/>
        </p:nvSpPr>
        <p:spPr>
          <a:xfrm>
            <a:off x="9878798" y="4653345"/>
            <a:ext cx="2083235" cy="222475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44F7AC8-8786-4133-B3DE-944CA7DD0E5D}"/>
              </a:ext>
            </a:extLst>
          </p:cNvPr>
          <p:cNvSpPr/>
          <p:nvPr/>
        </p:nvSpPr>
        <p:spPr>
          <a:xfrm>
            <a:off x="9897273" y="1956612"/>
            <a:ext cx="2064760" cy="2160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D00088A-F0F1-4E1A-8DBA-C492DBEBD680}"/>
              </a:ext>
            </a:extLst>
          </p:cNvPr>
          <p:cNvSpPr/>
          <p:nvPr/>
        </p:nvSpPr>
        <p:spPr>
          <a:xfrm>
            <a:off x="9897271" y="2832216"/>
            <a:ext cx="2053687" cy="216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F0AEE4C-44D5-4CDF-96A0-B61F76E8C235}"/>
              </a:ext>
            </a:extLst>
          </p:cNvPr>
          <p:cNvSpPr/>
          <p:nvPr/>
        </p:nvSpPr>
        <p:spPr>
          <a:xfrm>
            <a:off x="9897272" y="3568027"/>
            <a:ext cx="2062923" cy="216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67CC74-FD34-6A1C-B729-854E6D26B5EA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9064D9-AA47-5706-0247-9CA9F0CE3B66}"/>
              </a:ext>
            </a:extLst>
          </p:cNvPr>
          <p:cNvSpPr txBox="1"/>
          <p:nvPr/>
        </p:nvSpPr>
        <p:spPr>
          <a:xfrm>
            <a:off x="64463" y="5581626"/>
            <a:ext cx="1203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quem melhor avaliou foram os beneficiários do público Feminino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citações positivas.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com Mais de 65 anos,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positivas. Já os públicos De 18 a 25 anos e De 36 a 45 anos são os que menos conseguiram ter cuidados quando necessitaram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69,5% e 69,2%,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respectivamente.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53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68683"/>
              </p:ext>
            </p:extLst>
          </p:nvPr>
        </p:nvGraphicFramePr>
        <p:xfrm>
          <a:off x="-77931" y="1310973"/>
          <a:ext cx="5010150" cy="30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79224"/>
              </p:ext>
            </p:extLst>
          </p:nvPr>
        </p:nvGraphicFramePr>
        <p:xfrm>
          <a:off x="193179" y="4676109"/>
          <a:ext cx="7421565" cy="762000"/>
        </p:xfrm>
        <a:graphic>
          <a:graphicData uri="http://schemas.openxmlformats.org/drawingml/2006/table">
            <a:tbl>
              <a:tblPr/>
              <a:tblGrid>
                <a:gridCol w="7421565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41935"/>
              </p:ext>
            </p:extLst>
          </p:nvPr>
        </p:nvGraphicFramePr>
        <p:xfrm>
          <a:off x="64463" y="3816346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3190" y="5028461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14267"/>
              </p:ext>
            </p:extLst>
          </p:nvPr>
        </p:nvGraphicFramePr>
        <p:xfrm>
          <a:off x="6525438" y="1420107"/>
          <a:ext cx="5540407" cy="3395147"/>
        </p:xfrm>
        <a:graphic>
          <a:graphicData uri="http://schemas.openxmlformats.org/drawingml/2006/table">
            <a:tbl>
              <a:tblPr/>
              <a:tblGrid>
                <a:gridCol w="1196147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6065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6065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6065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6065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84383"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6124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206084" y="1764447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28,1</a:t>
            </a: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512DABD-8875-4978-BD42-F371586D3D34}"/>
              </a:ext>
            </a:extLst>
          </p:cNvPr>
          <p:cNvSpPr/>
          <p:nvPr/>
        </p:nvSpPr>
        <p:spPr>
          <a:xfrm>
            <a:off x="9909904" y="4623637"/>
            <a:ext cx="2155939" cy="193433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51F2783-ADBB-4FC8-9379-858D73CF6E6B}"/>
              </a:ext>
            </a:extLst>
          </p:cNvPr>
          <p:cNvSpPr/>
          <p:nvPr/>
        </p:nvSpPr>
        <p:spPr>
          <a:xfrm>
            <a:off x="9909905" y="2864562"/>
            <a:ext cx="2155939" cy="183437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B4A47A2-692F-461C-A82B-60DA1F2A8119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21" name="Gráfico 20" descr="Estetoscópio com preenchimento sólido">
            <a:extLst>
              <a:ext uri="{FF2B5EF4-FFF2-40B4-BE49-F238E27FC236}">
                <a16:creationId xmlns:a16="http://schemas.microsoft.com/office/drawing/2014/main" id="{57D4632A-66EF-4734-B453-3D1F324DB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F06784-1E42-0F94-7980-11BBD91905A3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AA42A4-6E8E-2FC0-4459-62D1C967D878}"/>
              </a:ext>
            </a:extLst>
          </p:cNvPr>
          <p:cNvSpPr txBox="1"/>
          <p:nvPr/>
        </p:nvSpPr>
        <p:spPr>
          <a:xfrm>
            <a:off x="139438" y="5584993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vezes. A opção Nunca 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com Mais de 65 anos,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positivas. Já o público De 18 a 25 anos 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64,7</a:t>
            </a:r>
            <a:r>
              <a:rPr lang="pt-BR" sz="1200" b="1" dirty="0">
                <a:cs typeface="Times New Roman" panose="02020603050405020304" pitchFamily="18" charset="0"/>
              </a:rPr>
              <a:t>%.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4B8DD711-E719-0EF3-7DEB-EF1785A94185}"/>
              </a:ext>
            </a:extLst>
          </p:cNvPr>
          <p:cNvSpPr/>
          <p:nvPr/>
        </p:nvSpPr>
        <p:spPr>
          <a:xfrm>
            <a:off x="2628088" y="1764447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Positivo 72,0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42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9931"/>
              </p:ext>
            </p:extLst>
          </p:nvPr>
        </p:nvGraphicFramePr>
        <p:xfrm>
          <a:off x="-74601" y="1298969"/>
          <a:ext cx="5010150" cy="30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odontológico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04996"/>
              </p:ext>
            </p:extLst>
          </p:nvPr>
        </p:nvGraphicFramePr>
        <p:xfrm>
          <a:off x="193180" y="4691875"/>
          <a:ext cx="7311206" cy="762000"/>
        </p:xfrm>
        <a:graphic>
          <a:graphicData uri="http://schemas.openxmlformats.org/drawingml/2006/table">
            <a:tbl>
              <a:tblPr/>
              <a:tblGrid>
                <a:gridCol w="731120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43507"/>
              </p:ext>
            </p:extLst>
          </p:nvPr>
        </p:nvGraphicFramePr>
        <p:xfrm>
          <a:off x="64463" y="3825582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0231" y="5053396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73669"/>
              </p:ext>
            </p:extLst>
          </p:nvPr>
        </p:nvGraphicFramePr>
        <p:xfrm>
          <a:off x="6659419" y="1403003"/>
          <a:ext cx="5151266" cy="3409135"/>
        </p:xfrm>
        <a:graphic>
          <a:graphicData uri="http://schemas.openxmlformats.org/drawingml/2006/table">
            <a:tbl>
              <a:tblPr/>
              <a:tblGrid>
                <a:gridCol w="111213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09783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09783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09783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09783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0012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761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99955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/>
          <p:nvPr/>
        </p:nvSpPr>
        <p:spPr>
          <a:xfrm>
            <a:off x="2628088" y="1637762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Positivo 68,0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147547" y="1637761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31,9</a:t>
            </a: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Gráfico 2" descr="Dente">
            <a:extLst>
              <a:ext uri="{FF2B5EF4-FFF2-40B4-BE49-F238E27FC236}">
                <a16:creationId xmlns:a16="http://schemas.microsoft.com/office/drawing/2014/main" id="{DC1AE727-41B7-4070-97E2-8B26AEF4E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9B27FBC-3C15-46E5-80CE-95309A724E7F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DF30EA5-37D2-451A-9CC3-40F4F3DE0C16}"/>
              </a:ext>
            </a:extLst>
          </p:cNvPr>
          <p:cNvSpPr/>
          <p:nvPr/>
        </p:nvSpPr>
        <p:spPr>
          <a:xfrm>
            <a:off x="9802992" y="1963584"/>
            <a:ext cx="2015884" cy="17657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2E93B85-448D-4D28-8E10-D0F50CCB247C}"/>
              </a:ext>
            </a:extLst>
          </p:cNvPr>
          <p:cNvSpPr/>
          <p:nvPr/>
        </p:nvSpPr>
        <p:spPr>
          <a:xfrm>
            <a:off x="9793756" y="2838737"/>
            <a:ext cx="2025120" cy="197045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A9C54B9-7DE0-4452-A533-2A72ADF63048}"/>
              </a:ext>
            </a:extLst>
          </p:cNvPr>
          <p:cNvSpPr/>
          <p:nvPr/>
        </p:nvSpPr>
        <p:spPr>
          <a:xfrm>
            <a:off x="9802992" y="3911730"/>
            <a:ext cx="2007690" cy="180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090AF5-56A0-E1B5-819B-C8173E4F1563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E52275-3C05-BC41-ACA6-CBAF6371B247}"/>
              </a:ext>
            </a:extLst>
          </p:cNvPr>
          <p:cNvSpPr txBox="1"/>
          <p:nvPr/>
        </p:nvSpPr>
        <p:spPr>
          <a:xfrm>
            <a:off x="111276" y="5692041"/>
            <a:ext cx="1180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vezes. 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opção Nunca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quem melhor avaliou foram os beneficiários do público Feminino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citações positivas.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positivas. Já o público De 46 a 55 anos,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57,9% 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</a:p>
        </p:txBody>
      </p:sp>
    </p:spTree>
    <p:extLst>
      <p:ext uri="{BB962C8B-B14F-4D97-AF65-F5344CB8AC3E}">
        <p14:creationId xmlns:p14="http://schemas.microsoft.com/office/powerpoint/2010/main" val="2638310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41881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56892"/>
              </p:ext>
            </p:extLst>
          </p:nvPr>
        </p:nvGraphicFramePr>
        <p:xfrm>
          <a:off x="117211" y="4782712"/>
          <a:ext cx="7371410" cy="762000"/>
        </p:xfrm>
        <a:graphic>
          <a:graphicData uri="http://schemas.openxmlformats.org/drawingml/2006/table">
            <a:tbl>
              <a:tblPr/>
              <a:tblGrid>
                <a:gridCol w="737141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447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522" y="5059809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4728"/>
              </p:ext>
            </p:extLst>
          </p:nvPr>
        </p:nvGraphicFramePr>
        <p:xfrm>
          <a:off x="6287508" y="1478868"/>
          <a:ext cx="5509468" cy="328041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8545F4C0-DD00-4534-940E-9A46E4634198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Geral</a:t>
            </a:r>
          </a:p>
        </p:txBody>
      </p:sp>
      <p:sp>
        <p:nvSpPr>
          <p:cNvPr id="15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08495" y="1660761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>
                <a:solidFill>
                  <a:schemeClr val="bg1"/>
                </a:solidFill>
                <a:latin typeface="Calibri"/>
                <a:cs typeface="Calibri"/>
              </a:rPr>
              <a:t>72,5</a:t>
            </a: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16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409941" y="1660760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27,5</a:t>
            </a: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EED20D0-C65D-4E73-833D-BC4EB1BD24AA}"/>
              </a:ext>
            </a:extLst>
          </p:cNvPr>
          <p:cNvSpPr/>
          <p:nvPr/>
        </p:nvSpPr>
        <p:spPr>
          <a:xfrm>
            <a:off x="9643378" y="4223821"/>
            <a:ext cx="2153598" cy="17540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BB77161-37DB-443F-8FCB-AA3A761D2D8E}"/>
              </a:ext>
            </a:extLst>
          </p:cNvPr>
          <p:cNvSpPr/>
          <p:nvPr/>
        </p:nvSpPr>
        <p:spPr>
          <a:xfrm>
            <a:off x="9631685" y="3881957"/>
            <a:ext cx="2153598" cy="1754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E0104B-6030-5809-AC65-56EA61D9BC1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35896"/>
              </p:ext>
            </p:extLst>
          </p:nvPr>
        </p:nvGraphicFramePr>
        <p:xfrm>
          <a:off x="-13475" y="1877195"/>
          <a:ext cx="4899512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FEAD08E-89A0-DAE2-A66B-CCF078D00984}"/>
              </a:ext>
            </a:extLst>
          </p:cNvPr>
          <p:cNvSpPr txBox="1"/>
          <p:nvPr/>
        </p:nvSpPr>
        <p:spPr>
          <a:xfrm>
            <a:off x="47504" y="5599774"/>
            <a:ext cx="1180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opção Nunca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De 56 a 65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positivas. Já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anos,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</a:p>
        </p:txBody>
      </p:sp>
    </p:spTree>
    <p:extLst>
      <p:ext uri="{BB962C8B-B14F-4D97-AF65-F5344CB8AC3E}">
        <p14:creationId xmlns:p14="http://schemas.microsoft.com/office/powerpoint/2010/main" val="4148533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53573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5820"/>
              </p:ext>
            </p:extLst>
          </p:nvPr>
        </p:nvGraphicFramePr>
        <p:xfrm>
          <a:off x="117211" y="4766946"/>
          <a:ext cx="7749782" cy="762000"/>
        </p:xfrm>
        <a:graphic>
          <a:graphicData uri="http://schemas.openxmlformats.org/drawingml/2006/table">
            <a:tbl>
              <a:tblPr/>
              <a:tblGrid>
                <a:gridCol w="77497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268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8331" y="5066018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68891"/>
              </p:ext>
            </p:extLst>
          </p:nvPr>
        </p:nvGraphicFramePr>
        <p:xfrm>
          <a:off x="6287508" y="1478868"/>
          <a:ext cx="5509468" cy="328041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47504" y="5640387"/>
            <a:ext cx="1180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vezes. Destaque positivo para a opção Nunca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beneficiários De 56 a 65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positivas. Já o público De 18 a 25 anos,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81889" y="1689294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Positivo 78,7</a:t>
            </a: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395024" y="1689294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21,3</a:t>
            </a: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E7A065A-23CA-475B-8F06-64CDAE5B2099}"/>
              </a:ext>
            </a:extLst>
          </p:cNvPr>
          <p:cNvSpPr/>
          <p:nvPr/>
        </p:nvSpPr>
        <p:spPr>
          <a:xfrm>
            <a:off x="9635961" y="2011497"/>
            <a:ext cx="2151779" cy="17791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0A68F79-E4A3-45CA-8B73-0CE0A9F3FFE2}"/>
              </a:ext>
            </a:extLst>
          </p:cNvPr>
          <p:cNvSpPr/>
          <p:nvPr/>
        </p:nvSpPr>
        <p:spPr>
          <a:xfrm>
            <a:off x="9635961" y="2869736"/>
            <a:ext cx="2151779" cy="168675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19858C4-0AAA-45FE-913E-EF04DDAF9521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20" name="Gráfico 19" descr="Estetoscópio com preenchimento sólido">
            <a:extLst>
              <a:ext uri="{FF2B5EF4-FFF2-40B4-BE49-F238E27FC236}">
                <a16:creationId xmlns:a16="http://schemas.microsoft.com/office/drawing/2014/main" id="{5019ECEF-AE8F-4AD2-B896-0E24C0EC6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E879E5-1683-7F1B-E38E-CFD7DAE2228E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441329"/>
              </p:ext>
            </p:extLst>
          </p:nvPr>
        </p:nvGraphicFramePr>
        <p:xfrm>
          <a:off x="-10551" y="1868548"/>
          <a:ext cx="4878116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1D01E36-81A2-45F4-6E02-28E719F1066B}"/>
              </a:ext>
            </a:extLst>
          </p:cNvPr>
          <p:cNvSpPr/>
          <p:nvPr/>
        </p:nvSpPr>
        <p:spPr>
          <a:xfrm>
            <a:off x="9633742" y="4217015"/>
            <a:ext cx="2151779" cy="17791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3778062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odontológico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50404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02721"/>
              </p:ext>
            </p:extLst>
          </p:nvPr>
        </p:nvGraphicFramePr>
        <p:xfrm>
          <a:off x="117211" y="4782712"/>
          <a:ext cx="7875906" cy="762000"/>
        </p:xfrm>
        <a:graphic>
          <a:graphicData uri="http://schemas.openxmlformats.org/drawingml/2006/table">
            <a:tbl>
              <a:tblPr/>
              <a:tblGrid>
                <a:gridCol w="787590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179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7,32.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9467" y="5095310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07855"/>
              </p:ext>
            </p:extLst>
          </p:nvPr>
        </p:nvGraphicFramePr>
        <p:xfrm>
          <a:off x="6287508" y="1478868"/>
          <a:ext cx="5509468" cy="328041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72,6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784440"/>
            <a:ext cx="1180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vezes. A opção Nunca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Masculino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beneficiários De 18 a 25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positivas. Já o público com Mais de 65 anos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44,4%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81889" y="1662252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Positivo 63,1</a:t>
            </a: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491514" y="1644741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</a:t>
            </a: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36,9</a:t>
            </a: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Gráfico 2" descr="Dente">
            <a:extLst>
              <a:ext uri="{FF2B5EF4-FFF2-40B4-BE49-F238E27FC236}">
                <a16:creationId xmlns:a16="http://schemas.microsoft.com/office/drawing/2014/main" id="{EFE3151F-FDF5-424E-9FC8-3B261123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47ED8DA-264F-47DE-9CAB-5354C9C7F61B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66A9C3-1018-46A2-B5FE-69E62A831B1D}"/>
              </a:ext>
            </a:extLst>
          </p:cNvPr>
          <p:cNvSpPr/>
          <p:nvPr/>
        </p:nvSpPr>
        <p:spPr>
          <a:xfrm>
            <a:off x="9649763" y="2356712"/>
            <a:ext cx="2137977" cy="177897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2A7CC2-6C3F-4A0F-922C-A3CA8B74B38E}"/>
              </a:ext>
            </a:extLst>
          </p:cNvPr>
          <p:cNvSpPr/>
          <p:nvPr/>
        </p:nvSpPr>
        <p:spPr>
          <a:xfrm>
            <a:off x="9640527" y="4572145"/>
            <a:ext cx="2137977" cy="177897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5EA5FB-B8E8-8A23-4A42-86E9A4AA75F4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810463"/>
              </p:ext>
            </p:extLst>
          </p:nvPr>
        </p:nvGraphicFramePr>
        <p:xfrm>
          <a:off x="-10554" y="1875518"/>
          <a:ext cx="4878118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8B25974-485B-5477-F6E0-86274DA3C8F7}"/>
              </a:ext>
            </a:extLst>
          </p:cNvPr>
          <p:cNvSpPr/>
          <p:nvPr/>
        </p:nvSpPr>
        <p:spPr>
          <a:xfrm>
            <a:off x="9640643" y="2861405"/>
            <a:ext cx="2137977" cy="177897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417600" y="1732173"/>
            <a:ext cx="5580000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127028" y="1730798"/>
            <a:ext cx="36790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 Geral: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2.885.286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 Saúde: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1.652.606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 Odonto: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1.232.680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" y="127818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5F292C-34E3-4F39-BA88-9C1E0C3F8D6E}"/>
              </a:ext>
            </a:extLst>
          </p:cNvPr>
          <p:cNvSpPr txBox="1"/>
          <p:nvPr/>
        </p:nvSpPr>
        <p:spPr>
          <a:xfrm>
            <a:off x="6096000" y="3872812"/>
            <a:ext cx="5580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09/01/2023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30/01/2023 à 07/03/2023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D055AF4-F44F-4BC5-AB40-823FC2ECB860}"/>
              </a:ext>
            </a:extLst>
          </p:cNvPr>
          <p:cNvCxnSpPr>
            <a:cxnSpLocks/>
          </p:cNvCxnSpPr>
          <p:nvPr/>
        </p:nvCxnSpPr>
        <p:spPr>
          <a:xfrm>
            <a:off x="6096000" y="1732173"/>
            <a:ext cx="0" cy="19808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9200" y="1087200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83454"/>
              </p:ext>
            </p:extLst>
          </p:nvPr>
        </p:nvGraphicFramePr>
        <p:xfrm>
          <a:off x="6624931" y="1895354"/>
          <a:ext cx="5104722" cy="2972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28968"/>
              </p:ext>
            </p:extLst>
          </p:nvPr>
        </p:nvGraphicFramePr>
        <p:xfrm>
          <a:off x="79200" y="4218838"/>
          <a:ext cx="2160000" cy="612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00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74423"/>
              </p:ext>
            </p:extLst>
          </p:nvPr>
        </p:nvGraphicFramePr>
        <p:xfrm>
          <a:off x="79200" y="485010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131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3DDF4BDF-65FB-4143-85B9-04B6B7265330}"/>
              </a:ext>
            </a:extLst>
          </p:cNvPr>
          <p:cNvSpPr/>
          <p:nvPr/>
        </p:nvSpPr>
        <p:spPr>
          <a:xfrm>
            <a:off x="10029071" y="2541833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E4CEA91-77D1-4AD0-BEF5-1BC39F52E233}"/>
              </a:ext>
            </a:extLst>
          </p:cNvPr>
          <p:cNvSpPr/>
          <p:nvPr/>
        </p:nvSpPr>
        <p:spPr>
          <a:xfrm>
            <a:off x="8328489" y="3818944"/>
            <a:ext cx="1700582" cy="21069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B196CD-D13F-DF90-FE04-B69414BA8118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962275"/>
              </p:ext>
            </p:extLst>
          </p:nvPr>
        </p:nvGraphicFramePr>
        <p:xfrm>
          <a:off x="0" y="1890859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6DC1E6A-66E0-E8E5-F8FA-1D46B34EED42}"/>
              </a:ext>
            </a:extLst>
          </p:cNvPr>
          <p:cNvSpPr/>
          <p:nvPr/>
        </p:nvSpPr>
        <p:spPr>
          <a:xfrm>
            <a:off x="10028021" y="4656417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0497D49-629C-6800-D59A-CB75A212A808}"/>
              </a:ext>
            </a:extLst>
          </p:cNvPr>
          <p:cNvSpPr/>
          <p:nvPr/>
        </p:nvSpPr>
        <p:spPr>
          <a:xfrm>
            <a:off x="0" y="5523953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Masculino é o que mais recebeu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Sim.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Mais de 65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De 26 a 35 anos,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9280" y="506668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55642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12051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02130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66FE09A0-3355-4A58-BEFF-C27996A4AA50}"/>
              </a:ext>
            </a:extLst>
          </p:cNvPr>
          <p:cNvSpPr/>
          <p:nvPr/>
        </p:nvSpPr>
        <p:spPr>
          <a:xfrm>
            <a:off x="8332576" y="3742017"/>
            <a:ext cx="1689432" cy="21134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E4D4DD2-80AF-4DE8-BD4B-AE470582D1AF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15" name="Gráfico 14" descr="Estetoscópio com preenchimento sólido">
            <a:extLst>
              <a:ext uri="{FF2B5EF4-FFF2-40B4-BE49-F238E27FC236}">
                <a16:creationId xmlns:a16="http://schemas.microsoft.com/office/drawing/2014/main" id="{919C79C4-CC69-452C-B9CC-BC023540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A2419F-7CA1-0823-47CE-4AB938B77667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906189"/>
              </p:ext>
            </p:extLst>
          </p:nvPr>
        </p:nvGraphicFramePr>
        <p:xfrm>
          <a:off x="72571" y="1708848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D7A9257-E124-AC78-08BA-B4DFC8C30212}"/>
              </a:ext>
            </a:extLst>
          </p:cNvPr>
          <p:cNvSpPr/>
          <p:nvPr/>
        </p:nvSpPr>
        <p:spPr>
          <a:xfrm>
            <a:off x="10029071" y="2541833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27F99AF-2C9D-6A7A-AFC1-B37CC9BB12D8}"/>
              </a:ext>
            </a:extLst>
          </p:cNvPr>
          <p:cNvSpPr/>
          <p:nvPr/>
        </p:nvSpPr>
        <p:spPr>
          <a:xfrm>
            <a:off x="10028021" y="4582529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5B801A2-AEA4-BCFD-425C-BB3947907B88}"/>
              </a:ext>
            </a:extLst>
          </p:cNvPr>
          <p:cNvSpPr/>
          <p:nvPr/>
        </p:nvSpPr>
        <p:spPr>
          <a:xfrm>
            <a:off x="2325" y="5459193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Masculino é o que mais recebeu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Sim.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Mais de 65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De 26 a 35 anos,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94,8%.</a:t>
            </a:r>
          </a:p>
        </p:txBody>
      </p:sp>
      <p:pic>
        <p:nvPicPr>
          <p:cNvPr id="7" name="Gráfico 6" descr="Fala com preenchimento sólido">
            <a:extLst>
              <a:ext uri="{FF2B5EF4-FFF2-40B4-BE49-F238E27FC236}">
                <a16:creationId xmlns:a16="http://schemas.microsoft.com/office/drawing/2014/main" id="{E4014E0C-FF54-7436-0347-4617291B6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9280" y="506668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odontológico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2296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42422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81078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pic>
        <p:nvPicPr>
          <p:cNvPr id="11" name="Gráfico 2" descr="Dente">
            <a:extLst>
              <a:ext uri="{FF2B5EF4-FFF2-40B4-BE49-F238E27FC236}">
                <a16:creationId xmlns:a16="http://schemas.microsoft.com/office/drawing/2014/main" id="{81EA8BD3-0C42-44BD-A0FE-A13CF7D8D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9175B6B-057C-4B05-96A7-7AB36256EE51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8FB6AE4-4128-4D88-9FA8-5F4F25A090AA}"/>
              </a:ext>
            </a:extLst>
          </p:cNvPr>
          <p:cNvSpPr/>
          <p:nvPr/>
        </p:nvSpPr>
        <p:spPr>
          <a:xfrm>
            <a:off x="10021746" y="2539588"/>
            <a:ext cx="1707634" cy="204187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0CA6FF7-4871-40DE-8290-D90B022471F4}"/>
              </a:ext>
            </a:extLst>
          </p:cNvPr>
          <p:cNvSpPr/>
          <p:nvPr/>
        </p:nvSpPr>
        <p:spPr>
          <a:xfrm>
            <a:off x="8323475" y="4383316"/>
            <a:ext cx="1707634" cy="204187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0E347AF-1F61-1781-210E-80734236CCC2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2F6C0C6-1FC6-7E2C-568F-48FC1668AFBB}"/>
              </a:ext>
            </a:extLst>
          </p:cNvPr>
          <p:cNvSpPr/>
          <p:nvPr/>
        </p:nvSpPr>
        <p:spPr>
          <a:xfrm>
            <a:off x="0" y="5454754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é o que mais recebeu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Sim.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Mais de 65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De 56 a 65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96,9%.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254311"/>
              </p:ext>
            </p:extLst>
          </p:nvPr>
        </p:nvGraphicFramePr>
        <p:xfrm>
          <a:off x="0" y="1669596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6D06317-3A5D-BCDD-B2E9-3B4B300563F1}"/>
              </a:ext>
            </a:extLst>
          </p:cNvPr>
          <p:cNvSpPr/>
          <p:nvPr/>
        </p:nvSpPr>
        <p:spPr>
          <a:xfrm>
            <a:off x="10017474" y="4590535"/>
            <a:ext cx="1707634" cy="204187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pic>
        <p:nvPicPr>
          <p:cNvPr id="6" name="Gráfico 5" descr="Fala com preenchimento sólido">
            <a:extLst>
              <a:ext uri="{FF2B5EF4-FFF2-40B4-BE49-F238E27FC236}">
                <a16:creationId xmlns:a16="http://schemas.microsoft.com/office/drawing/2014/main" id="{AACBC076-620E-AA28-CB3B-29D2C1C46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9280" y="506668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58250"/>
              </p:ext>
            </p:extLst>
          </p:nvPr>
        </p:nvGraphicFramePr>
        <p:xfrm>
          <a:off x="9090248" y="189599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065254" y="4165664"/>
            <a:ext cx="5873460" cy="244225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A menção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cs typeface="Times New Roman" panose="02020603050405020304" pitchFamily="18" charset="0"/>
              </a:rPr>
              <a:t>e  o gradiente Regular com 20,7%.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positivas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30,6pp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indicando risco de migração de satisfação para não satisfação.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Masculino, é o que melhor avalia com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72,6%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os mais satisfeitos são os beneficiários De 18 a 25 anos, que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87,6%.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são respondentes De 36 a 45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61,7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79200" y="1087200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médicos, dentistas, fisioterapeutas, nutricionistas, psicólogos e outros)?</a:t>
            </a:r>
          </a:p>
          <a:p>
            <a:pPr algn="just"/>
            <a:endParaRPr lang="pt-B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44103"/>
              </p:ext>
            </p:extLst>
          </p:nvPr>
        </p:nvGraphicFramePr>
        <p:xfrm>
          <a:off x="79200" y="4503807"/>
          <a:ext cx="5796000" cy="781441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00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739323" y="1560867"/>
            <a:ext cx="1737764" cy="828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0152" y="3738282"/>
            <a:ext cx="638645" cy="638645"/>
          </a:xfrm>
          <a:prstGeom prst="rect">
            <a:avLst/>
          </a:prstGeom>
        </p:spPr>
      </p:pic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49827"/>
              </p:ext>
            </p:extLst>
          </p:nvPr>
        </p:nvGraphicFramePr>
        <p:xfrm>
          <a:off x="79200" y="55023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3,74.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SpPr/>
          <p:nvPr/>
        </p:nvSpPr>
        <p:spPr>
          <a:xfrm>
            <a:off x="2645594" y="1962153"/>
            <a:ext cx="1543851" cy="284852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93BF8E0-A832-4D15-B3D7-647F80FC708B}"/>
              </a:ext>
            </a:extLst>
          </p:cNvPr>
          <p:cNvSpPr/>
          <p:nvPr/>
        </p:nvSpPr>
        <p:spPr>
          <a:xfrm>
            <a:off x="9070962" y="2164197"/>
            <a:ext cx="2867751" cy="26831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0CFDBFE-8927-45F0-8C3E-6F72D3E73646}"/>
              </a:ext>
            </a:extLst>
          </p:cNvPr>
          <p:cNvSpPr/>
          <p:nvPr/>
        </p:nvSpPr>
        <p:spPr>
          <a:xfrm>
            <a:off x="9070961" y="2682839"/>
            <a:ext cx="2867751" cy="252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770A4D-A483-B7C0-1D5F-DCE0BC57DBC0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566016"/>
              </p:ext>
            </p:extLst>
          </p:nvPr>
        </p:nvGraphicFramePr>
        <p:xfrm>
          <a:off x="-87842" y="2116193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083767" y="1642995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70,2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536561" y="1647355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2310381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188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718280"/>
              </p:ext>
            </p:extLst>
          </p:nvPr>
        </p:nvGraphicFramePr>
        <p:xfrm>
          <a:off x="-18472" y="1886697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médicos, dentistas, fisioterapeutas, nutricionistas, psicólogos e outros)?</a:t>
            </a:r>
          </a:p>
          <a:p>
            <a:pPr algn="just"/>
            <a:endParaRPr lang="pt-B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99177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853865" y="1556319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52438"/>
              </p:ext>
            </p:extLst>
          </p:nvPr>
        </p:nvGraphicFramePr>
        <p:xfrm>
          <a:off x="137813" y="5410037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63370"/>
              </p:ext>
            </p:extLst>
          </p:nvPr>
        </p:nvGraphicFramePr>
        <p:xfrm>
          <a:off x="137813" y="4304442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428523" y="4119237"/>
            <a:ext cx="5551448" cy="258159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A soma de Muito Ruim e Ruim chegam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8,4%,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com isso, observamos que o maior índice de não satisfação está concentrado no gradiente Regular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positivas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30,2pp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indicando risco de migração de satisfação para não satisfação.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os mais satisfeitos são os beneficiários com Mais de 65 anos,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os menos satisfeitos são respondentes De 26 a 35 anos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57,5%.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SpPr/>
          <p:nvPr/>
        </p:nvSpPr>
        <p:spPr>
          <a:xfrm>
            <a:off x="2694888" y="1965062"/>
            <a:ext cx="1536534" cy="264956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44EC667-562C-499E-B5E6-46A57699993A}"/>
              </a:ext>
            </a:extLst>
          </p:cNvPr>
          <p:cNvSpPr/>
          <p:nvPr/>
        </p:nvSpPr>
        <p:spPr>
          <a:xfrm>
            <a:off x="9134903" y="2503055"/>
            <a:ext cx="2845068" cy="252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D08A10EE-E18F-4977-988A-644C7719CBF8}"/>
              </a:ext>
            </a:extLst>
          </p:cNvPr>
          <p:cNvSpPr/>
          <p:nvPr/>
        </p:nvSpPr>
        <p:spPr>
          <a:xfrm>
            <a:off x="9134903" y="3529297"/>
            <a:ext cx="2845068" cy="25810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0C80035A-D6AB-4680-82CC-1524846DE0F5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50" name="Gráfico 49" descr="Estetoscópio com preenchimento sólido">
            <a:extLst>
              <a:ext uri="{FF2B5EF4-FFF2-40B4-BE49-F238E27FC236}">
                <a16:creationId xmlns:a16="http://schemas.microsoft.com/office/drawing/2014/main" id="{7429743C-D04E-4F14-A057-199023C2D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969FA7-E881-4CF8-90BA-1524F440F9EF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29403" y="167765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67,4</a:t>
            </a:fld>
            <a:endParaRPr lang="pt-BR" sz="1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610218" y="1576417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0326008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6977" y="3716506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490420"/>
              </p:ext>
            </p:extLst>
          </p:nvPr>
        </p:nvGraphicFramePr>
        <p:xfrm>
          <a:off x="-4610" y="1873697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de seu plano odontológico (por exemplo: atendimento em hospitais, médicos,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04613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877916" y="15510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63667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60764"/>
              </p:ext>
            </p:extLst>
          </p:nvPr>
        </p:nvGraphicFramePr>
        <p:xfrm>
          <a:off x="137813" y="4304442"/>
          <a:ext cx="5796000" cy="72672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200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3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3358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502739" y="4128813"/>
            <a:ext cx="5551448" cy="253901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chegam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10,1%,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isso,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positivas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31pp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indicando risco de migração de satisfação para não satisfação.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Masculino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Por faixa etária os mais satisfeitos são os beneficiários De 18 a 25 anos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 Já os menos satisfeitos são o público De 46 a 55 anos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SpPr/>
          <p:nvPr/>
        </p:nvSpPr>
        <p:spPr>
          <a:xfrm>
            <a:off x="2701917" y="1965062"/>
            <a:ext cx="1532460" cy="265103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pic>
        <p:nvPicPr>
          <p:cNvPr id="26" name="Gráfico 2" descr="Dente">
            <a:extLst>
              <a:ext uri="{FF2B5EF4-FFF2-40B4-BE49-F238E27FC236}">
                <a16:creationId xmlns:a16="http://schemas.microsoft.com/office/drawing/2014/main" id="{F6F8CA91-274E-4891-9534-DBAA39EA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F97CD626-10E8-4CAE-9B96-7CBA9115FA69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2478C28-57B8-4B8D-BCAE-99727271C099}"/>
              </a:ext>
            </a:extLst>
          </p:cNvPr>
          <p:cNvSpPr/>
          <p:nvPr/>
        </p:nvSpPr>
        <p:spPr>
          <a:xfrm>
            <a:off x="9131373" y="3012355"/>
            <a:ext cx="2848466" cy="26668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06E177F-71EB-4F3D-BC9E-B3705E73F928}"/>
              </a:ext>
            </a:extLst>
          </p:cNvPr>
          <p:cNvSpPr/>
          <p:nvPr/>
        </p:nvSpPr>
        <p:spPr>
          <a:xfrm>
            <a:off x="9131373" y="2222034"/>
            <a:ext cx="2848466" cy="26668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051FB3-05C4-48D1-7765-448243DCB587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34395" y="168569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73,4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721209" y="1743237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5727" y="3742074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48957"/>
              </p:ext>
            </p:extLst>
          </p:nvPr>
        </p:nvGraphicFramePr>
        <p:xfrm>
          <a:off x="9090248" y="189599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065254" y="4165665"/>
            <a:ext cx="5873460" cy="237600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 com Bom e Muito bom. A opção Muito ruim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o gradiente Regular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risco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Masculino avaliou o atributo com maior percentual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De 18 a 25 anos 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67,5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 e o público De 46 a 55 anos, 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52,6%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 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79200" y="1087200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(por exemplo: médico, dentistas, psicólogos, fisioterapeutas, hospitais, laboratórios e outros) por meio físico ou digital (por exemplo: guia médico, livro, aplicativo de celular, site na internet)?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79973"/>
              </p:ext>
            </p:extLst>
          </p:nvPr>
        </p:nvGraphicFramePr>
        <p:xfrm>
          <a:off x="79200" y="4503807"/>
          <a:ext cx="5796000" cy="781441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00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808282" y="1774107"/>
            <a:ext cx="1737764" cy="828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18766"/>
              </p:ext>
            </p:extLst>
          </p:nvPr>
        </p:nvGraphicFramePr>
        <p:xfrm>
          <a:off x="79200" y="528792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SpPr/>
          <p:nvPr/>
        </p:nvSpPr>
        <p:spPr>
          <a:xfrm>
            <a:off x="2673567" y="2164196"/>
            <a:ext cx="1497311" cy="262740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BDF6940-0E2E-4439-BC92-8104789CF03E}"/>
              </a:ext>
            </a:extLst>
          </p:cNvPr>
          <p:cNvSpPr/>
          <p:nvPr/>
        </p:nvSpPr>
        <p:spPr>
          <a:xfrm>
            <a:off x="9090247" y="2164196"/>
            <a:ext cx="2848465" cy="245499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6DA0440-233F-48EA-96D9-E8350C5A3DA2}"/>
              </a:ext>
            </a:extLst>
          </p:cNvPr>
          <p:cNvSpPr/>
          <p:nvPr/>
        </p:nvSpPr>
        <p:spPr>
          <a:xfrm>
            <a:off x="9090247" y="2946393"/>
            <a:ext cx="2848464" cy="24549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CB566F-437A-933F-727D-AA7C64C17309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894838"/>
              </p:ext>
            </p:extLst>
          </p:nvPr>
        </p:nvGraphicFramePr>
        <p:xfrm>
          <a:off x="-63417" y="2406759"/>
          <a:ext cx="4433887" cy="26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102340" y="1832324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57,7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542809" y="1623599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8672268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4417" y="3758717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958666"/>
              </p:ext>
            </p:extLst>
          </p:nvPr>
        </p:nvGraphicFramePr>
        <p:xfrm>
          <a:off x="-118009" y="2316882"/>
          <a:ext cx="4433887" cy="269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guia médico,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98303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85402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49718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5,14.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717594" y="1722727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768947" y="4050116"/>
            <a:ext cx="5446944" cy="2581371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54,1%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atributo, com Bom e Muito bom.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opção Muito ruim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o gradiente Regular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28,8%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32,1pp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risco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Masculino avaliou o atributo com maior percentual, sendo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55,9%.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com Mais de 65 anos 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De 46 a 55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44,4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 de satisfação.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SpPr/>
          <p:nvPr/>
        </p:nvSpPr>
        <p:spPr>
          <a:xfrm>
            <a:off x="2648678" y="2209562"/>
            <a:ext cx="1424573" cy="257902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7556688-3A46-41D7-B974-24A495A003BF}"/>
              </a:ext>
            </a:extLst>
          </p:cNvPr>
          <p:cNvSpPr/>
          <p:nvPr/>
        </p:nvSpPr>
        <p:spPr>
          <a:xfrm>
            <a:off x="9090248" y="3090741"/>
            <a:ext cx="2845068" cy="25810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2AAF353-A41D-47F7-A4CE-630DE25D4224}"/>
              </a:ext>
            </a:extLst>
          </p:cNvPr>
          <p:cNvSpPr/>
          <p:nvPr/>
        </p:nvSpPr>
        <p:spPr>
          <a:xfrm>
            <a:off x="9090248" y="3606639"/>
            <a:ext cx="2845068" cy="25810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9EE26C43-B51C-4E1E-8735-909A23695A51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44" name="Gráfico 43" descr="Estetoscópio com preenchimento sólido">
            <a:extLst>
              <a:ext uri="{FF2B5EF4-FFF2-40B4-BE49-F238E27FC236}">
                <a16:creationId xmlns:a16="http://schemas.microsoft.com/office/drawing/2014/main" id="{4BCE7E86-E72B-4B19-8D8E-2FC8DD63F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B9A4D1-053A-E46A-AA06-52284DB256EB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32954" y="185968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54,1</a:t>
            </a:fld>
            <a:endParaRPr lang="pt-BR" sz="1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750647" y="1661171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698584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9030" y="3735689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odontológico (por exemplo: médico, dentistas, psicólogos, fisioterapeutas, hospitais, laboratórios e outros) por meio físico ou digital (por exemplo: guia médico,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1816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95122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13212"/>
              </p:ext>
            </p:extLst>
          </p:nvPr>
        </p:nvGraphicFramePr>
        <p:xfrm>
          <a:off x="123630" y="5644093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98832" y="1710268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78353" y="4136994"/>
            <a:ext cx="5446944" cy="2581371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 este atributo com Bom e Muito bom.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opção Muito ruim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5,0% e 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gradiente Regular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34,8pp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risco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Masculino avaliou o atributo com maior percentual, sendo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De 18 a 25 anos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 Já o público De 36 a 45 anos, avaliou 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58,8%.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SpPr/>
          <p:nvPr/>
        </p:nvSpPr>
        <p:spPr>
          <a:xfrm>
            <a:off x="2604338" y="2125255"/>
            <a:ext cx="1502088" cy="263790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6" name="Gráfico 2" descr="Dente">
            <a:extLst>
              <a:ext uri="{FF2B5EF4-FFF2-40B4-BE49-F238E27FC236}">
                <a16:creationId xmlns:a16="http://schemas.microsoft.com/office/drawing/2014/main" id="{16C7C0D6-C305-4FD6-A0B2-84B96113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2B866EA9-5A7F-4845-9949-A3DC2D27DB3A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B89A5C1-0C56-4605-A0B8-307D7CF9CE46}"/>
              </a:ext>
            </a:extLst>
          </p:cNvPr>
          <p:cNvSpPr/>
          <p:nvPr/>
        </p:nvSpPr>
        <p:spPr>
          <a:xfrm>
            <a:off x="9102494" y="2821899"/>
            <a:ext cx="2848466" cy="26668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4E923DA-175E-4496-BC46-3C7DC2CD383E}"/>
              </a:ext>
            </a:extLst>
          </p:cNvPr>
          <p:cNvSpPr/>
          <p:nvPr/>
        </p:nvSpPr>
        <p:spPr>
          <a:xfrm>
            <a:off x="9090248" y="2304146"/>
            <a:ext cx="2848466" cy="26668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21151A2-0A21-861D-88A9-BC2CE678BBAE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088246"/>
              </p:ext>
            </p:extLst>
          </p:nvPr>
        </p:nvGraphicFramePr>
        <p:xfrm>
          <a:off x="-122820" y="2365981"/>
          <a:ext cx="4433887" cy="271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21630" y="1798433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61,8</a:t>
            </a:fld>
            <a:endParaRPr lang="pt-BR" sz="1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681849" y="1710268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3916906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4503" y="3708409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53244"/>
              </p:ext>
            </p:extLst>
          </p:nvPr>
        </p:nvGraphicFramePr>
        <p:xfrm>
          <a:off x="9083180" y="189331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065254" y="4165665"/>
            <a:ext cx="5873460" cy="237600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com menções de Bom e Muito bom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 menção Muito ruim. O gradiente Regular 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23,8%.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risco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o público Masculino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65,2% 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 De 18 a 25 anos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78,6%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satisfação. Os beneficiários De 46 a 55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53,7%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79200" y="1087200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49398"/>
              </p:ext>
            </p:extLst>
          </p:nvPr>
        </p:nvGraphicFramePr>
        <p:xfrm>
          <a:off x="79200" y="4503807"/>
          <a:ext cx="5796000" cy="781441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00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870290" y="1768514"/>
            <a:ext cx="1737764" cy="828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4507" y="3769506"/>
            <a:ext cx="638645" cy="638645"/>
          </a:xfrm>
          <a:prstGeom prst="rect">
            <a:avLst/>
          </a:prstGeom>
        </p:spPr>
      </p:pic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04982"/>
              </p:ext>
            </p:extLst>
          </p:nvPr>
        </p:nvGraphicFramePr>
        <p:xfrm>
          <a:off x="123881" y="5494659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00000000-0008-0000-0500-000016000000}"/>
              </a:ext>
            </a:extLst>
          </p:cNvPr>
          <p:cNvSpPr/>
          <p:nvPr/>
        </p:nvSpPr>
        <p:spPr>
          <a:xfrm>
            <a:off x="2681102" y="2155370"/>
            <a:ext cx="1517674" cy="264664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A550DF0-2E8B-4342-9BF9-3D1F1C043ED1}"/>
              </a:ext>
            </a:extLst>
          </p:cNvPr>
          <p:cNvSpPr/>
          <p:nvPr/>
        </p:nvSpPr>
        <p:spPr>
          <a:xfrm>
            <a:off x="9097316" y="2155370"/>
            <a:ext cx="2848466" cy="25075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A457302-C4B1-4E08-95F1-07DE55E54C77}"/>
              </a:ext>
            </a:extLst>
          </p:cNvPr>
          <p:cNvSpPr/>
          <p:nvPr/>
        </p:nvSpPr>
        <p:spPr>
          <a:xfrm>
            <a:off x="9097316" y="2942923"/>
            <a:ext cx="2834330" cy="25075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6CE292-9FE1-FA7A-51A7-1BBCCA781351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593585" y="1754922"/>
            <a:ext cx="2408399" cy="2376001"/>
            <a:chOff x="0" y="-1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7709343"/>
                </p:ext>
              </p:extLst>
            </p:nvPr>
          </p:nvGraphicFramePr>
          <p:xfrm>
            <a:off x="0" y="-1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53349"/>
              </p:ext>
            </p:extLst>
          </p:nvPr>
        </p:nvGraphicFramePr>
        <p:xfrm>
          <a:off x="-81557" y="2529755"/>
          <a:ext cx="4457729" cy="252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13957" y="185064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4267E6-8E51-4567-8950-9F64028B0C1A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62,5</a:t>
            </a:fld>
            <a:endParaRPr lang="pt-B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17600" y="1465458"/>
            <a:ext cx="3089472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805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3,45%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0" y="6488721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03563" y="3895934"/>
            <a:ext cx="4655841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073809" y="3895934"/>
            <a:ext cx="689997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pt-BR" sz="1200" dirty="0"/>
              <a:t>05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03563" y="4357158"/>
            <a:ext cx="4655841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03563" y="4818382"/>
            <a:ext cx="4655841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073809" y="4818382"/>
            <a:ext cx="689997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  <a:r>
              <a:rPr lang="pt-BR" sz="1200" dirty="0"/>
              <a:t>6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03563" y="5279606"/>
            <a:ext cx="4655841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073809" y="5279606"/>
            <a:ext cx="689997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  <a:r>
              <a:rPr lang="pt-BR" sz="1200" dirty="0"/>
              <a:t>95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03563" y="5740829"/>
            <a:ext cx="4655841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073809" y="5740829"/>
            <a:ext cx="689997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143</a:t>
            </a:r>
            <a:endParaRPr lang="pt-BR" sz="1200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17600" y="3895934"/>
            <a:ext cx="1616453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43,4%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17600" y="4357158"/>
            <a:ext cx="1616453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3,0%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17600" y="4818382"/>
            <a:ext cx="1616453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3,0%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17600" y="5279606"/>
            <a:ext cx="1616453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42,9%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17600" y="5740829"/>
            <a:ext cx="1616453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7,7%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073809" y="4357158"/>
            <a:ext cx="689997" cy="41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  <a:r>
              <a:rPr lang="pt-BR" sz="1200" dirty="0"/>
              <a:t>6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561600" y="1465458"/>
            <a:ext cx="3068799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43,4%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 1.855</a:t>
            </a: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445" y="1143517"/>
            <a:ext cx="900000" cy="9000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0117" y="1143517"/>
            <a:ext cx="900000" cy="900000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26B237C-A7AD-4C71-BB27-1E72BCC8EE89}"/>
              </a:ext>
            </a:extLst>
          </p:cNvPr>
          <p:cNvSpPr/>
          <p:nvPr/>
        </p:nvSpPr>
        <p:spPr>
          <a:xfrm>
            <a:off x="8342937" y="1818442"/>
            <a:ext cx="3431463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400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Taxa de respondentes: 44,1%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B116751-5E4F-4D94-8CD9-383D7C5A3018}"/>
              </a:ext>
            </a:extLst>
          </p:cNvPr>
          <p:cNvSpPr/>
          <p:nvPr/>
        </p:nvSpPr>
        <p:spPr>
          <a:xfrm>
            <a:off x="8342937" y="4387711"/>
            <a:ext cx="343146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405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4,87%    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 Taxa de respondentes: 42,7%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áfico 2" descr="Dente com preenchimento sólido">
            <a:extLst>
              <a:ext uri="{FF2B5EF4-FFF2-40B4-BE49-F238E27FC236}">
                <a16:creationId xmlns:a16="http://schemas.microsoft.com/office/drawing/2014/main" id="{384986B7-713F-42EF-98E4-0C67101B2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5737" y="4110982"/>
            <a:ext cx="914400" cy="914400"/>
          </a:xfrm>
          <a:prstGeom prst="rect">
            <a:avLst/>
          </a:prstGeom>
        </p:spPr>
      </p:pic>
      <p:pic>
        <p:nvPicPr>
          <p:cNvPr id="5" name="Gráfico 4" descr="Estetoscópio com preenchimento sólido">
            <a:extLst>
              <a:ext uri="{FF2B5EF4-FFF2-40B4-BE49-F238E27FC236}">
                <a16:creationId xmlns:a16="http://schemas.microsoft.com/office/drawing/2014/main" id="{40B82798-0C26-4A3D-8B16-CB5FA981E2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5737" y="14654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7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47903"/>
              </p:ext>
            </p:extLst>
          </p:nvPr>
        </p:nvGraphicFramePr>
        <p:xfrm>
          <a:off x="18610" y="2590663"/>
          <a:ext cx="4414845" cy="233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2306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62727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20243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924841" y="171989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229261" y="4103152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A menção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Sendo assim, observamos que o maior índice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25,8%.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33,5pp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risco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ambos os gêneros avaliaram o atributo abaixo 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De 18 a 25 anos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satisfação. Já os beneficiários De 46 a 55 anos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51,9%.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6000000}"/>
              </a:ext>
            </a:extLst>
          </p:cNvPr>
          <p:cNvSpPr/>
          <p:nvPr/>
        </p:nvSpPr>
        <p:spPr>
          <a:xfrm>
            <a:off x="2751027" y="2184879"/>
            <a:ext cx="1516990" cy="25694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654DFA2-92DE-404A-AF67-2D8C1FCBA608}"/>
              </a:ext>
            </a:extLst>
          </p:cNvPr>
          <p:cNvSpPr/>
          <p:nvPr/>
        </p:nvSpPr>
        <p:spPr>
          <a:xfrm>
            <a:off x="9090248" y="2309668"/>
            <a:ext cx="2845068" cy="24853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A3D09C2-F348-4451-B189-0E73A6E320A1}"/>
              </a:ext>
            </a:extLst>
          </p:cNvPr>
          <p:cNvSpPr/>
          <p:nvPr/>
        </p:nvSpPr>
        <p:spPr>
          <a:xfrm>
            <a:off x="9090248" y="3088781"/>
            <a:ext cx="2845068" cy="25810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B25A617-C487-4537-B457-E1FCE51D227A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39" name="Gráfico 38" descr="Estetoscópio com preenchimento sólido">
            <a:extLst>
              <a:ext uri="{FF2B5EF4-FFF2-40B4-BE49-F238E27FC236}">
                <a16:creationId xmlns:a16="http://schemas.microsoft.com/office/drawing/2014/main" id="{FD0FA718-2D8B-4CBA-A8F3-D15B2B990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6C96E52-63E7-B182-0E2A-D5675FCFBB19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6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75770" y="1833281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58,3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593457" y="1713135"/>
            <a:ext cx="2408399" cy="2376001"/>
            <a:chOff x="0" y="0"/>
            <a:chExt cx="2237239" cy="2543175"/>
          </a:xfrm>
        </p:grpSpPr>
        <p:pic>
          <p:nvPicPr>
            <p:cNvPr id="8" name="Imagem 7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9" name="Imagem 8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175817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5931" y="3786542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956843"/>
              </p:ext>
            </p:extLst>
          </p:nvPr>
        </p:nvGraphicFramePr>
        <p:xfrm>
          <a:off x="63846" y="2215254"/>
          <a:ext cx="4388081" cy="274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80349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odontológico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91337"/>
              </p:ext>
            </p:extLst>
          </p:nvPr>
        </p:nvGraphicFramePr>
        <p:xfrm>
          <a:off x="166550" y="4465299"/>
          <a:ext cx="5796000" cy="711615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133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9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912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03973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879347" y="1716046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odontológico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A menção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Sendo assim, observamos que o maior índice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21,4%.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risco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ambos os gêneros avaliaram o atributo abaixo 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De 18 a 25 anos,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 e De 46 a 55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56,1%.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6000000}"/>
              </a:ext>
            </a:extLst>
          </p:cNvPr>
          <p:cNvSpPr/>
          <p:nvPr/>
        </p:nvSpPr>
        <p:spPr>
          <a:xfrm>
            <a:off x="2760263" y="2184878"/>
            <a:ext cx="1488338" cy="253451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6" name="Gráfico 2" descr="Dente">
            <a:extLst>
              <a:ext uri="{FF2B5EF4-FFF2-40B4-BE49-F238E27FC236}">
                <a16:creationId xmlns:a16="http://schemas.microsoft.com/office/drawing/2014/main" id="{09011EAD-D672-4DB0-833C-CCA54F4CC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68485FDE-D085-409A-99AA-767435883F6C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7484C8D-977E-41EE-9256-B2A097C4698A}"/>
              </a:ext>
            </a:extLst>
          </p:cNvPr>
          <p:cNvSpPr/>
          <p:nvPr/>
        </p:nvSpPr>
        <p:spPr>
          <a:xfrm>
            <a:off x="9090248" y="2298136"/>
            <a:ext cx="2848466" cy="26668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C9DFF70F-D421-426B-B192-8CD9305A2C18}"/>
              </a:ext>
            </a:extLst>
          </p:cNvPr>
          <p:cNvSpPr/>
          <p:nvPr/>
        </p:nvSpPr>
        <p:spPr>
          <a:xfrm>
            <a:off x="9090248" y="3085708"/>
            <a:ext cx="2848466" cy="26668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02652-9D0D-C018-71BB-671D314DB998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70680" y="181536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67,6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606110" y="1772601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729187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26503" y="3754749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BAFADC9-0934-4767-B930-C8B2919E6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70470"/>
              </p:ext>
            </p:extLst>
          </p:nvPr>
        </p:nvGraphicFramePr>
        <p:xfrm>
          <a:off x="6624931" y="1657475"/>
          <a:ext cx="5104722" cy="2972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9200" y="1087200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48100"/>
              </p:ext>
            </p:extLst>
          </p:nvPr>
        </p:nvGraphicFramePr>
        <p:xfrm>
          <a:off x="79200" y="4683666"/>
          <a:ext cx="7452000" cy="695325"/>
        </p:xfrm>
        <a:graphic>
          <a:graphicData uri="http://schemas.openxmlformats.org/drawingml/2006/table">
            <a:tbl>
              <a:tblPr/>
              <a:tblGrid>
                <a:gridCol w="372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26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193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530 entrevistados </a:t>
                      </a:r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 entrevistados</a:t>
                      </a:r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39355"/>
              </p:ext>
            </p:extLst>
          </p:nvPr>
        </p:nvGraphicFramePr>
        <p:xfrm>
          <a:off x="79200" y="3839374"/>
          <a:ext cx="2880000" cy="776231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443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797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8A4BC8AB-5307-4719-AC06-ECA7B5B872F7}"/>
              </a:ext>
            </a:extLst>
          </p:cNvPr>
          <p:cNvSpPr/>
          <p:nvPr/>
        </p:nvSpPr>
        <p:spPr>
          <a:xfrm>
            <a:off x="10029071" y="4203818"/>
            <a:ext cx="1700582" cy="22393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F4F1EB5-6CA1-4533-8EA2-D73B187D0F51}"/>
              </a:ext>
            </a:extLst>
          </p:cNvPr>
          <p:cNvSpPr/>
          <p:nvPr/>
        </p:nvSpPr>
        <p:spPr>
          <a:xfrm>
            <a:off x="8328489" y="3780734"/>
            <a:ext cx="1700582" cy="21069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00B175-9DCB-4F2B-9072-8EF37DB7344C}"/>
              </a:ext>
            </a:extLst>
          </p:cNvPr>
          <p:cNvSpPr/>
          <p:nvPr/>
        </p:nvSpPr>
        <p:spPr>
          <a:xfrm>
            <a:off x="10029071" y="2080310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B6ED48-84EF-D0BB-136F-ABE9B83330A1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35758"/>
              </p:ext>
            </p:extLst>
          </p:nvPr>
        </p:nvGraphicFramePr>
        <p:xfrm>
          <a:off x="0" y="1657475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98817E46-620B-E9F5-E955-13BC892D1AEF}"/>
              </a:ext>
            </a:extLst>
          </p:cNvPr>
          <p:cNvSpPr/>
          <p:nvPr/>
        </p:nvSpPr>
        <p:spPr>
          <a:xfrm>
            <a:off x="145405" y="5481158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que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56%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tido suas demandas resolvidas.</a:t>
            </a:r>
            <a:endParaRPr lang="pt-BR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Feminino apresentou índice de resolutividade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56,1%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avaliaram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72,7%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Sim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De 36 a 45 anos tiveram índice de resolução de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52,8%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Gráfico 14" descr="Fala com preenchimento sólido">
            <a:extLst>
              <a:ext uri="{FF2B5EF4-FFF2-40B4-BE49-F238E27FC236}">
                <a16:creationId xmlns:a16="http://schemas.microsoft.com/office/drawing/2014/main" id="{0F250D0F-06BB-4EEE-B40E-BC0361F6A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1008" y="4947634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426D323-AD9C-40FB-8877-8756BDB385E4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17" name="Gráfico 16" descr="Estetoscópio com preenchimento sólido">
            <a:extLst>
              <a:ext uri="{FF2B5EF4-FFF2-40B4-BE49-F238E27FC236}">
                <a16:creationId xmlns:a16="http://schemas.microsoft.com/office/drawing/2014/main" id="{B69492D5-63D2-4CFA-8AE0-DE957098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199A904-0CA4-8772-6BD4-34BF8451E1EE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FE63F26-5B59-485B-6D6B-5C126F1D9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9169"/>
              </p:ext>
            </p:extLst>
          </p:nvPr>
        </p:nvGraphicFramePr>
        <p:xfrm>
          <a:off x="79200" y="4683666"/>
          <a:ext cx="7452000" cy="695325"/>
        </p:xfrm>
        <a:graphic>
          <a:graphicData uri="http://schemas.openxmlformats.org/drawingml/2006/table">
            <a:tbl>
              <a:tblPr/>
              <a:tblGrid>
                <a:gridCol w="372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26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123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8ECE123-D578-BE3C-110F-C57E49F2C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29573"/>
              </p:ext>
            </p:extLst>
          </p:nvPr>
        </p:nvGraphicFramePr>
        <p:xfrm>
          <a:off x="79200" y="3839374"/>
          <a:ext cx="2880000" cy="776231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443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797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133627C5-1737-C728-454C-40AE8F217061}"/>
              </a:ext>
            </a:extLst>
          </p:cNvPr>
          <p:cNvSpPr/>
          <p:nvPr/>
        </p:nvSpPr>
        <p:spPr>
          <a:xfrm>
            <a:off x="79200" y="5430178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que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51,2%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</a:t>
            </a:r>
            <a:r>
              <a:rPr lang="pt-BR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Masculino apresentou índice de resolutividade 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os mais satisfeitos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beneficiários De 18 a 25 anos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Sim.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De 36 a 45 anos foram os que tiveram índice de resolução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AC14626-1AFF-59D8-58DB-505E2A6A0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98785"/>
              </p:ext>
            </p:extLst>
          </p:nvPr>
        </p:nvGraphicFramePr>
        <p:xfrm>
          <a:off x="6624931" y="1657475"/>
          <a:ext cx="5104722" cy="2972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0D5568D5-18CC-0E0E-5129-39D030E0D66A}"/>
              </a:ext>
            </a:extLst>
          </p:cNvPr>
          <p:cNvSpPr/>
          <p:nvPr/>
        </p:nvSpPr>
        <p:spPr>
          <a:xfrm>
            <a:off x="10029071" y="3363309"/>
            <a:ext cx="1700582" cy="22393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4614D8-B100-537D-E19A-21970C6F2F56}"/>
              </a:ext>
            </a:extLst>
          </p:cNvPr>
          <p:cNvSpPr/>
          <p:nvPr/>
        </p:nvSpPr>
        <p:spPr>
          <a:xfrm>
            <a:off x="8328489" y="3780734"/>
            <a:ext cx="1700582" cy="21069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BE8C3D-A985-5CBC-3F04-A15D09A939ED}"/>
              </a:ext>
            </a:extLst>
          </p:cNvPr>
          <p:cNvSpPr/>
          <p:nvPr/>
        </p:nvSpPr>
        <p:spPr>
          <a:xfrm>
            <a:off x="10029071" y="2292742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229505"/>
              </p:ext>
            </p:extLst>
          </p:nvPr>
        </p:nvGraphicFramePr>
        <p:xfrm>
          <a:off x="44763" y="1591201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Gráfico 10" descr="Fala com preenchimento sólido">
            <a:extLst>
              <a:ext uri="{FF2B5EF4-FFF2-40B4-BE49-F238E27FC236}">
                <a16:creationId xmlns:a16="http://schemas.microsoft.com/office/drawing/2014/main" id="{0616762C-C3E3-F605-E3C8-0E3EECC4B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1008" y="4994797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odontológico (nos canais de atendimento fornecidos pela operadora como por exemplo SAC, Fale Conosco, Ouvidoria, Atendimento Presencial) você teve sua demanda resolvida?</a:t>
            </a:r>
          </a:p>
        </p:txBody>
      </p:sp>
      <p:pic>
        <p:nvPicPr>
          <p:cNvPr id="11" name="Gráfico 2" descr="Dente">
            <a:extLst>
              <a:ext uri="{FF2B5EF4-FFF2-40B4-BE49-F238E27FC236}">
                <a16:creationId xmlns:a16="http://schemas.microsoft.com/office/drawing/2014/main" id="{5A3963CD-7388-4D65-8048-9382AEBB8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569B967-7F55-4389-9BAB-658BF3B6ED83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BA4B19-7B5B-DD07-29B6-B563A6463D05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9E54A5-759E-ABE9-E1BC-4B7CC290C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04062"/>
              </p:ext>
            </p:extLst>
          </p:nvPr>
        </p:nvGraphicFramePr>
        <p:xfrm>
          <a:off x="79200" y="4683666"/>
          <a:ext cx="7452000" cy="695325"/>
        </p:xfrm>
        <a:graphic>
          <a:graphicData uri="http://schemas.openxmlformats.org/drawingml/2006/table">
            <a:tbl>
              <a:tblPr/>
              <a:tblGrid>
                <a:gridCol w="372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26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C2205F0-7E3B-6018-9EF5-40D5C069B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78010"/>
              </p:ext>
            </p:extLst>
          </p:nvPr>
        </p:nvGraphicFramePr>
        <p:xfrm>
          <a:off x="79200" y="3839374"/>
          <a:ext cx="2880000" cy="776231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443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1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797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A6E15F3-3D98-3270-219D-743A7A4F6BC4}"/>
              </a:ext>
            </a:extLst>
          </p:cNvPr>
          <p:cNvSpPr/>
          <p:nvPr/>
        </p:nvSpPr>
        <p:spPr>
          <a:xfrm>
            <a:off x="79200" y="5430178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17,3%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beneficiários que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64,3%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</a:t>
            </a:r>
            <a:r>
              <a:rPr lang="pt-BR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Feminino apresentou índice de resolutividade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67,6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mais satisfeitos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Sim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com Mais de 65 anos tiveram índice de resolução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5D3242-CE91-633A-86BC-34579D55D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47736"/>
              </p:ext>
            </p:extLst>
          </p:nvPr>
        </p:nvGraphicFramePr>
        <p:xfrm>
          <a:off x="6624931" y="1657475"/>
          <a:ext cx="5104722" cy="2972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FF55DF83-DDDD-D92C-27F5-38E788FDC925}"/>
              </a:ext>
            </a:extLst>
          </p:cNvPr>
          <p:cNvSpPr/>
          <p:nvPr/>
        </p:nvSpPr>
        <p:spPr>
          <a:xfrm>
            <a:off x="10029071" y="4203818"/>
            <a:ext cx="1700582" cy="22393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4CDDFE-CD81-3B10-0641-755437966F0D}"/>
              </a:ext>
            </a:extLst>
          </p:cNvPr>
          <p:cNvSpPr/>
          <p:nvPr/>
        </p:nvSpPr>
        <p:spPr>
          <a:xfrm>
            <a:off x="8328489" y="4418045"/>
            <a:ext cx="1700582" cy="21069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87CDB2-FE45-FF66-0FD2-330BAD1A532B}"/>
              </a:ext>
            </a:extLst>
          </p:cNvPr>
          <p:cNvSpPr/>
          <p:nvPr/>
        </p:nvSpPr>
        <p:spPr>
          <a:xfrm>
            <a:off x="10029071" y="2080310"/>
            <a:ext cx="1700582" cy="210698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457858"/>
              </p:ext>
            </p:extLst>
          </p:nvPr>
        </p:nvGraphicFramePr>
        <p:xfrm>
          <a:off x="0" y="1638957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DE5C34F7-57D8-719C-24F9-733F7766D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1008" y="4993657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1117"/>
              </p:ext>
            </p:extLst>
          </p:nvPr>
        </p:nvGraphicFramePr>
        <p:xfrm>
          <a:off x="9090248" y="189599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065252" y="3925325"/>
            <a:ext cx="5873460" cy="2637292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Bom.</a:t>
            </a:r>
            <a:endParaRPr lang="pt-BR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para a soma de Muito ruim e Ruim com 12,9% de citações. O gradiente Regular 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25,6%.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32,8pp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risco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melhor avaliou foi o público Feminino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mais satisfeitos são os beneficiários com Mais de 65 anos,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os beneficiários De 26 a 35 anos atingiram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57,5%.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79200" y="1087200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90034"/>
              </p:ext>
            </p:extLst>
          </p:nvPr>
        </p:nvGraphicFramePr>
        <p:xfrm>
          <a:off x="79200" y="4503807"/>
          <a:ext cx="5796000" cy="781441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00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887413" y="1625286"/>
            <a:ext cx="1737764" cy="828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1416" y="3514324"/>
            <a:ext cx="638645" cy="638645"/>
          </a:xfrm>
          <a:prstGeom prst="rect">
            <a:avLst/>
          </a:prstGeom>
        </p:spPr>
      </p:pic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55682"/>
              </p:ext>
            </p:extLst>
          </p:nvPr>
        </p:nvGraphicFramePr>
        <p:xfrm>
          <a:off x="107708" y="5575418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3" name="Retângulo 32">
            <a:extLst>
              <a:ext uri="{FF2B5EF4-FFF2-40B4-BE49-F238E27FC236}">
                <a16:creationId xmlns:a16="http://schemas.microsoft.com/office/drawing/2014/main" id="{00000000-0008-0000-0500-00001C000000}"/>
              </a:ext>
            </a:extLst>
          </p:cNvPr>
          <p:cNvSpPr/>
          <p:nvPr/>
        </p:nvSpPr>
        <p:spPr>
          <a:xfrm>
            <a:off x="2689895" y="1986973"/>
            <a:ext cx="1499739" cy="280914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66F7A85-66E8-487E-BC82-44D46DE7E8DD}"/>
              </a:ext>
            </a:extLst>
          </p:cNvPr>
          <p:cNvSpPr/>
          <p:nvPr/>
        </p:nvSpPr>
        <p:spPr>
          <a:xfrm>
            <a:off x="9090247" y="3466526"/>
            <a:ext cx="2848465" cy="255731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0159D2-6D64-FC9D-1826-6DE03061B0B3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649601"/>
              </p:ext>
            </p:extLst>
          </p:nvPr>
        </p:nvGraphicFramePr>
        <p:xfrm>
          <a:off x="-1" y="2330884"/>
          <a:ext cx="4368801" cy="269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02340" y="1667140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F7E1DF7-FD50-47B1-B16E-5E05F4C3E716}" type="TxLink">
              <a:rPr lang="en-US" sz="1200" b="1" i="0" u="none" strike="noStrike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pPr algn="ctr"/>
              <a:t>61,4</a:t>
            </a:fld>
            <a:endParaRPr lang="pt-BR" sz="2400" b="1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619002" y="1529015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10199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A7B0DA93-1A00-65C6-BB49-8DC45AB2E5B9}"/>
              </a:ext>
            </a:extLst>
          </p:cNvPr>
          <p:cNvSpPr/>
          <p:nvPr/>
        </p:nvSpPr>
        <p:spPr>
          <a:xfrm>
            <a:off x="9090247" y="2415312"/>
            <a:ext cx="2848465" cy="25573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17009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93921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50630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38505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8,14.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976788" y="156628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Bom.</a:t>
            </a:r>
            <a:endParaRPr lang="pt-BR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para a menção Muito ruim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gradiente Regular 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31,7%.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Bom e Muito bom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31,7pp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risco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 com Mais de 65 anos que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Já os beneficiários De 26 a 35 anos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C000000}"/>
              </a:ext>
            </a:extLst>
          </p:cNvPr>
          <p:cNvSpPr/>
          <p:nvPr/>
        </p:nvSpPr>
        <p:spPr>
          <a:xfrm>
            <a:off x="2795790" y="2026523"/>
            <a:ext cx="1445945" cy="275847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72F2060-C300-499A-BA34-B14DD4F71861}"/>
              </a:ext>
            </a:extLst>
          </p:cNvPr>
          <p:cNvSpPr/>
          <p:nvPr/>
        </p:nvSpPr>
        <p:spPr>
          <a:xfrm>
            <a:off x="9090248" y="3610165"/>
            <a:ext cx="2848466" cy="265673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100" dirty="0"/>
              <a:t>c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1D6E802D-435C-4D94-A1E6-74ED39BD51E8}"/>
              </a:ext>
            </a:extLst>
          </p:cNvPr>
          <p:cNvSpPr/>
          <p:nvPr/>
        </p:nvSpPr>
        <p:spPr>
          <a:xfrm>
            <a:off x="9090248" y="2559605"/>
            <a:ext cx="2848466" cy="26567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100" dirty="0"/>
              <a:t>c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87462699-9665-4D56-AD60-980CC1F87174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40" name="Gráfico 39" descr="Estetoscópio com preenchimento sólido">
            <a:extLst>
              <a:ext uri="{FF2B5EF4-FFF2-40B4-BE49-F238E27FC236}">
                <a16:creationId xmlns:a16="http://schemas.microsoft.com/office/drawing/2014/main" id="{A80A62F7-A910-4A35-8AFF-CBDF64AA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2B0B60-4E84-009B-D1AC-19E80E6B2589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250816"/>
              </p:ext>
            </p:extLst>
          </p:nvPr>
        </p:nvGraphicFramePr>
        <p:xfrm>
          <a:off x="76330" y="2309577"/>
          <a:ext cx="4366361" cy="273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85010" y="169249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51,1</a:t>
            </a:r>
            <a:endParaRPr lang="pt-BR" sz="24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605176" y="1692497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909830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3922" y="361817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odontológico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81284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85525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9455"/>
              </p:ext>
            </p:extLst>
          </p:nvPr>
        </p:nvGraphicFramePr>
        <p:xfrm>
          <a:off x="90350" y="5542034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936742" y="1576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com Bom e Muito Bom.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para a menção Muito ruim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Regular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20,2%.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Bom e Muito bom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33,7pp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risco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melhor avaliou foi o público Feminino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75,3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 De 18 a 25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beneficiários De 46 a 55 anos 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C000000}"/>
              </a:ext>
            </a:extLst>
          </p:cNvPr>
          <p:cNvSpPr/>
          <p:nvPr/>
        </p:nvSpPr>
        <p:spPr>
          <a:xfrm>
            <a:off x="2782170" y="2044994"/>
            <a:ext cx="1532378" cy="273722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6" name="Gráfico 2" descr="Dente">
            <a:extLst>
              <a:ext uri="{FF2B5EF4-FFF2-40B4-BE49-F238E27FC236}">
                <a16:creationId xmlns:a16="http://schemas.microsoft.com/office/drawing/2014/main" id="{A63799D4-5086-4557-AEED-A608ED38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C0064427-AFDC-4611-8007-07DA58A2308C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918BC63-673C-4882-9E32-7C4F7A80D5E7}"/>
              </a:ext>
            </a:extLst>
          </p:cNvPr>
          <p:cNvSpPr/>
          <p:nvPr/>
        </p:nvSpPr>
        <p:spPr>
          <a:xfrm>
            <a:off x="9109400" y="2302241"/>
            <a:ext cx="2808175" cy="27228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4F5C061-67B7-45CA-93CB-ECD79A666243}"/>
              </a:ext>
            </a:extLst>
          </p:cNvPr>
          <p:cNvSpPr/>
          <p:nvPr/>
        </p:nvSpPr>
        <p:spPr>
          <a:xfrm>
            <a:off x="9109399" y="3082704"/>
            <a:ext cx="2808175" cy="27228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B40D13B-F64D-02DC-5416-EAF8E2CDD9D7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65116"/>
              </p:ext>
            </p:extLst>
          </p:nvPr>
        </p:nvGraphicFramePr>
        <p:xfrm>
          <a:off x="67425" y="2365283"/>
          <a:ext cx="4402975" cy="264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214607" y="1696613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70,5</a:t>
            </a:r>
            <a:endParaRPr lang="pt-BR" sz="24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657663" y="1601661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320602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76677" y="3651099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14644"/>
              </p:ext>
            </p:extLst>
          </p:nvPr>
        </p:nvGraphicFramePr>
        <p:xfrm>
          <a:off x="9090248" y="189599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263948" y="3848639"/>
            <a:ext cx="5674765" cy="274537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62,8%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Ponto de atenção para o índice de insatisfeitos,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Muito Ruim e Ruim). Observamos então que o índice de não satisfeitos se concentra no gradiente Regular,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Bom e Muito bom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32,2pp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risco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De 18 a 25 anos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82,1%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beneficiários De 46 a 55 anos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53,8%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79200" y="1087200"/>
            <a:ext cx="10618589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41962"/>
              </p:ext>
            </p:extLst>
          </p:nvPr>
        </p:nvGraphicFramePr>
        <p:xfrm>
          <a:off x="79200" y="4503807"/>
          <a:ext cx="4968000" cy="781441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00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751805" y="1491283"/>
            <a:ext cx="1737764" cy="828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4625" y="3407884"/>
            <a:ext cx="638645" cy="638645"/>
          </a:xfrm>
          <a:prstGeom prst="rect">
            <a:avLst/>
          </a:prstGeom>
        </p:spPr>
      </p:pic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8804"/>
              </p:ext>
            </p:extLst>
          </p:nvPr>
        </p:nvGraphicFramePr>
        <p:xfrm>
          <a:off x="79200" y="5610564"/>
          <a:ext cx="5796000" cy="571500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00000000-0008-0000-0500-00001F000000}"/>
              </a:ext>
            </a:extLst>
          </p:cNvPr>
          <p:cNvSpPr/>
          <p:nvPr/>
        </p:nvSpPr>
        <p:spPr>
          <a:xfrm>
            <a:off x="2653622" y="1895992"/>
            <a:ext cx="1554484" cy="288931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A168B37-F454-4E0A-B47D-5F6F57A24DE4}"/>
              </a:ext>
            </a:extLst>
          </p:cNvPr>
          <p:cNvSpPr/>
          <p:nvPr/>
        </p:nvSpPr>
        <p:spPr>
          <a:xfrm>
            <a:off x="9096844" y="2164196"/>
            <a:ext cx="2848465" cy="23820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22C4A23-5577-4556-A199-213FE23B6F53}"/>
              </a:ext>
            </a:extLst>
          </p:cNvPr>
          <p:cNvSpPr/>
          <p:nvPr/>
        </p:nvSpPr>
        <p:spPr>
          <a:xfrm>
            <a:off x="9096844" y="2929207"/>
            <a:ext cx="2841869" cy="27119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3B0CDA-DFE0-47C8-831D-BA37760B74CC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13134"/>
              </p:ext>
            </p:extLst>
          </p:nvPr>
        </p:nvGraphicFramePr>
        <p:xfrm>
          <a:off x="-135994" y="2545792"/>
          <a:ext cx="4523267" cy="249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102340" y="1548839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62,8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600529" y="1410344"/>
            <a:ext cx="2408399" cy="2376001"/>
            <a:chOff x="0" y="0"/>
            <a:chExt cx="2237239" cy="2543175"/>
          </a:xfrm>
        </p:grpSpPr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8" name="Imagem 7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8621100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105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20358"/>
              </p:ext>
            </p:extLst>
          </p:nvPr>
        </p:nvGraphicFramePr>
        <p:xfrm>
          <a:off x="6697" y="2381126"/>
          <a:ext cx="4528358" cy="268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10414" y="1171667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27090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9062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949803" y="146741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854873" y="4243203"/>
            <a:ext cx="6337127" cy="247973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soma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Muito Ruim e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Bom e Muito bom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33,5pp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Feminino foi o que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62,2%.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De 18 a 25 anos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77,5%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beneficiários De 36 a 45 anos apresentaram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satisfação.</a:t>
            </a:r>
            <a:endParaRPr lang="pt-BR" sz="1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F000000}"/>
              </a:ext>
            </a:extLst>
          </p:cNvPr>
          <p:cNvSpPr/>
          <p:nvPr/>
        </p:nvSpPr>
        <p:spPr>
          <a:xfrm>
            <a:off x="2795231" y="1907228"/>
            <a:ext cx="1486855" cy="290768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1C30EFF-E70C-48DC-8EBB-0234369BE907}"/>
              </a:ext>
            </a:extLst>
          </p:cNvPr>
          <p:cNvSpPr/>
          <p:nvPr/>
        </p:nvSpPr>
        <p:spPr>
          <a:xfrm>
            <a:off x="8835086" y="2300402"/>
            <a:ext cx="2848466" cy="274122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100" dirty="0"/>
              <a:t>c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6D87710-CF14-45E2-850D-A00D47E84A58}"/>
              </a:ext>
            </a:extLst>
          </p:cNvPr>
          <p:cNvSpPr/>
          <p:nvPr/>
        </p:nvSpPr>
        <p:spPr>
          <a:xfrm>
            <a:off x="8835086" y="2818284"/>
            <a:ext cx="2848466" cy="27412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100" dirty="0"/>
              <a:t>c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5AEBEB2-4ED7-4045-9B73-22A6B11B1A4D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41" name="Gráfico 40" descr="Estetoscópio com preenchimento sólido">
            <a:extLst>
              <a:ext uri="{FF2B5EF4-FFF2-40B4-BE49-F238E27FC236}">
                <a16:creationId xmlns:a16="http://schemas.microsoft.com/office/drawing/2014/main" id="{3C5C6314-0F9F-47A5-84B8-96F92121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3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04906" y="160311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7E8DE8-3C36-46BA-BFCB-495F11245D6E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60,7</a:t>
            </a:fld>
            <a:endParaRPr lang="pt-BR" sz="2800" b="1"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971B1A9-4629-513F-DAA0-99C74A92D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92460"/>
              </p:ext>
            </p:extLst>
          </p:nvPr>
        </p:nvGraphicFramePr>
        <p:xfrm>
          <a:off x="198489" y="5400583"/>
          <a:ext cx="5796000" cy="571500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382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319777" y="1729250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184282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7953" y="3733051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3821"/>
              </p:ext>
            </p:extLst>
          </p:nvPr>
        </p:nvGraphicFramePr>
        <p:xfrm>
          <a:off x="264947" y="2132455"/>
          <a:ext cx="11662105" cy="4109648"/>
        </p:xfrm>
        <a:graphic>
          <a:graphicData uri="http://schemas.openxmlformats.org/drawingml/2006/table">
            <a:tbl>
              <a:tblPr/>
              <a:tblGrid>
                <a:gridCol w="1042105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760253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6733918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105154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80459449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3.78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5.99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7.32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3.77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3.74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3.78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8.84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11.71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8.14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7.68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5.19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17600" y="1092975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C8D4BD-6352-4A52-BD45-2E9896828B38}"/>
              </a:ext>
            </a:extLst>
          </p:cNvPr>
          <p:cNvSpPr/>
          <p:nvPr/>
        </p:nvSpPr>
        <p:spPr>
          <a:xfrm>
            <a:off x="10331608" y="1665284"/>
            <a:ext cx="81919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pic>
        <p:nvPicPr>
          <p:cNvPr id="6" name="Gráfico 5" descr="Dente estrutura de tópicos">
            <a:extLst>
              <a:ext uri="{FF2B5EF4-FFF2-40B4-BE49-F238E27FC236}">
                <a16:creationId xmlns:a16="http://schemas.microsoft.com/office/drawing/2014/main" id="{B110E9B4-8A7F-47C6-A826-0EFD41F1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228" y="1634439"/>
            <a:ext cx="424800" cy="424800"/>
          </a:xfrm>
          <a:prstGeom prst="rect">
            <a:avLst/>
          </a:prstGeom>
        </p:spPr>
      </p:pic>
      <p:pic>
        <p:nvPicPr>
          <p:cNvPr id="7" name="Gráfico 6" descr="Estetoscópio com preenchimento sólido">
            <a:extLst>
              <a:ext uri="{FF2B5EF4-FFF2-40B4-BE49-F238E27FC236}">
                <a16:creationId xmlns:a16="http://schemas.microsoft.com/office/drawing/2014/main" id="{9580298A-5AF0-48FF-9260-6EB9C0488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4317" y="1626413"/>
            <a:ext cx="425870" cy="42587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2E91360-5ECB-499D-A72E-7212331D33B2}"/>
              </a:ext>
            </a:extLst>
          </p:cNvPr>
          <p:cNvSpPr/>
          <p:nvPr/>
        </p:nvSpPr>
        <p:spPr>
          <a:xfrm>
            <a:off x="7852143" y="1665284"/>
            <a:ext cx="754995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5838904-2C8B-48A7-9E7F-8CB0F7273F6E}"/>
              </a:ext>
            </a:extLst>
          </p:cNvPr>
          <p:cNvSpPr/>
          <p:nvPr/>
        </p:nvSpPr>
        <p:spPr>
          <a:xfrm>
            <a:off x="5274595" y="1658660"/>
            <a:ext cx="754995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Geral</a:t>
            </a:r>
          </a:p>
        </p:txBody>
      </p:sp>
      <p:pic>
        <p:nvPicPr>
          <p:cNvPr id="1026" name="Picture 2" descr="Adaptação Contratual - GNDI">
            <a:extLst>
              <a:ext uri="{FF2B5EF4-FFF2-40B4-BE49-F238E27FC236}">
                <a16:creationId xmlns:a16="http://schemas.microsoft.com/office/drawing/2014/main" id="{B1CE9078-DF48-434F-A2DE-E9DFC15B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82" y="1626413"/>
            <a:ext cx="424800" cy="4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016659"/>
              </p:ext>
            </p:extLst>
          </p:nvPr>
        </p:nvGraphicFramePr>
        <p:xfrm>
          <a:off x="1" y="1876145"/>
          <a:ext cx="4507344" cy="32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odontológico?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51969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23725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959760" y="1371471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919227" y="3954278"/>
            <a:ext cx="6272772" cy="266356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soma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Muito Ruim e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13,8%.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então,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Bom e Muito bom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risco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Masculino foi o que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66,9%.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De 18 a 25 anos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beneficiários De 46 a 55 anos apresentaram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</a:t>
            </a:r>
            <a:endParaRPr lang="pt-BR" sz="1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F000000}"/>
              </a:ext>
            </a:extLst>
          </p:cNvPr>
          <p:cNvSpPr/>
          <p:nvPr/>
        </p:nvSpPr>
        <p:spPr>
          <a:xfrm>
            <a:off x="2805188" y="1876145"/>
            <a:ext cx="1481911" cy="2949787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6" name="Gráfico 2" descr="Dente">
            <a:extLst>
              <a:ext uri="{FF2B5EF4-FFF2-40B4-BE49-F238E27FC236}">
                <a16:creationId xmlns:a16="http://schemas.microsoft.com/office/drawing/2014/main" id="{1491BB29-220D-46FE-8978-C54D9EC33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AD9F23A8-D0D4-4FF3-902C-8E217CDD6531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4D69160-F9D5-4334-9BD3-F54CE3FEF2A7}"/>
              </a:ext>
            </a:extLst>
          </p:cNvPr>
          <p:cNvSpPr/>
          <p:nvPr/>
        </p:nvSpPr>
        <p:spPr>
          <a:xfrm>
            <a:off x="8835087" y="2316653"/>
            <a:ext cx="2848466" cy="24182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40D0F47-2689-44C2-B638-7251FD4B34A3}"/>
              </a:ext>
            </a:extLst>
          </p:cNvPr>
          <p:cNvSpPr/>
          <p:nvPr/>
        </p:nvSpPr>
        <p:spPr>
          <a:xfrm>
            <a:off x="8835086" y="3084943"/>
            <a:ext cx="2848466" cy="270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46EC75A-6FB7-76C1-100E-7C690311D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91748"/>
              </p:ext>
            </p:extLst>
          </p:nvPr>
        </p:nvGraphicFramePr>
        <p:xfrm>
          <a:off x="161850" y="5596341"/>
          <a:ext cx="5796000" cy="571500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12391" y="1544273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7E8DE8-3C36-46BA-BFCB-495F11245D6E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65,1</a:t>
            </a:fld>
            <a:endParaRPr lang="pt-BR" sz="2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231574" y="1571940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347922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7877" y="3558657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975430"/>
              </p:ext>
            </p:extLst>
          </p:nvPr>
        </p:nvGraphicFramePr>
        <p:xfrm>
          <a:off x="-85543" y="1489889"/>
          <a:ext cx="5057038" cy="297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77712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49895"/>
              </p:ext>
            </p:extLst>
          </p:nvPr>
        </p:nvGraphicFramePr>
        <p:xfrm>
          <a:off x="81243" y="4831433"/>
          <a:ext cx="6467418" cy="580147"/>
        </p:xfrm>
        <a:graphic>
          <a:graphicData uri="http://schemas.openxmlformats.org/drawingml/2006/table">
            <a:tbl>
              <a:tblPr/>
              <a:tblGrid>
                <a:gridCol w="6467418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731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74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89553" y="3321841"/>
            <a:ext cx="495539" cy="472616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74179" y="3107010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09333"/>
              </p:ext>
            </p:extLst>
          </p:nvPr>
        </p:nvGraphicFramePr>
        <p:xfrm>
          <a:off x="5620850" y="1403587"/>
          <a:ext cx="6395892" cy="3441153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30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22" name="Retângulo 21">
            <a:extLst>
              <a:ext uri="{FF2B5EF4-FFF2-40B4-BE49-F238E27FC236}">
                <a16:creationId xmlns:a16="http://schemas.microsoft.com/office/drawing/2014/main" id="{ED517769-45B7-4873-A87C-0B7217D89E40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Geral</a:t>
            </a:r>
          </a:p>
        </p:txBody>
      </p:sp>
      <p:sp>
        <p:nvSpPr>
          <p:cNvPr id="30" name="Retângulo Arredondado 12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SpPr/>
          <p:nvPr/>
        </p:nvSpPr>
        <p:spPr>
          <a:xfrm>
            <a:off x="3989877" y="1499098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Positivo 59,7</a:t>
            </a:r>
            <a:endParaRPr lang="pt-BR" sz="1800" b="1">
              <a:solidFill>
                <a:schemeClr val="bg1"/>
              </a:solidFill>
            </a:endParaRPr>
          </a:p>
        </p:txBody>
      </p:sp>
      <p:sp>
        <p:nvSpPr>
          <p:cNvPr id="31" name="Retângulo Arredondado 12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SpPr/>
          <p:nvPr/>
        </p:nvSpPr>
        <p:spPr>
          <a:xfrm>
            <a:off x="557922" y="1494920"/>
            <a:ext cx="870863" cy="567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35,2</a:t>
            </a:r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82E28BF-FDA6-4F30-8706-DE514B1BCD01}"/>
              </a:ext>
            </a:extLst>
          </p:cNvPr>
          <p:cNvSpPr/>
          <p:nvPr/>
        </p:nvSpPr>
        <p:spPr>
          <a:xfrm>
            <a:off x="9890450" y="4658129"/>
            <a:ext cx="2126292" cy="186611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3B1AFF7-6232-4B2C-8424-5E645870856C}"/>
              </a:ext>
            </a:extLst>
          </p:cNvPr>
          <p:cNvSpPr/>
          <p:nvPr/>
        </p:nvSpPr>
        <p:spPr>
          <a:xfrm>
            <a:off x="9890450" y="3973480"/>
            <a:ext cx="2126292" cy="18661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355058-63C6-3D02-B9D6-D30C747B2EB5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0747C50-C6BA-723D-9B59-41E64441B3B5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59,7%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Recomendaria ou Definitivamente recomendaria.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56,1pp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Recomendaria para Neutralidade (Indiferente) e também para a soma de Não Recomendaria e Recomendaria com ressalva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35,2%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se destacam os beneficiários com Mais de 65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os beneficiários De 36 a 45 anos sendo o público que mais Definitivamente recomendaria com 3,1%.</a:t>
            </a: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3190" y="502345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35292"/>
              </p:ext>
            </p:extLst>
          </p:nvPr>
        </p:nvGraphicFramePr>
        <p:xfrm>
          <a:off x="-96254" y="1515334"/>
          <a:ext cx="5067749" cy="297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64300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74121"/>
              </p:ext>
            </p:extLst>
          </p:nvPr>
        </p:nvGraphicFramePr>
        <p:xfrm>
          <a:off x="81243" y="4847199"/>
          <a:ext cx="6682164" cy="580147"/>
        </p:xfrm>
        <a:graphic>
          <a:graphicData uri="http://schemas.openxmlformats.org/drawingml/2006/table">
            <a:tbl>
              <a:tblPr/>
              <a:tblGrid>
                <a:gridCol w="6682164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375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25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65968" y="3311870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93909" y="3138140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67385"/>
              </p:ext>
            </p:extLst>
          </p:nvPr>
        </p:nvGraphicFramePr>
        <p:xfrm>
          <a:off x="5620850" y="1403587"/>
          <a:ext cx="6395892" cy="3443760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SpPr/>
          <p:nvPr/>
        </p:nvSpPr>
        <p:spPr>
          <a:xfrm>
            <a:off x="493764" y="1456972"/>
            <a:ext cx="870863" cy="567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</a:t>
            </a: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38</a:t>
            </a:r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,2</a:t>
            </a:r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67D5AA-5445-4211-97BA-1F50575C9825}"/>
              </a:ext>
            </a:extLst>
          </p:cNvPr>
          <p:cNvSpPr/>
          <p:nvPr/>
        </p:nvSpPr>
        <p:spPr>
          <a:xfrm>
            <a:off x="9880847" y="4668866"/>
            <a:ext cx="2135895" cy="193081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705804-D623-4650-ACAA-CC89CB2C5E65}"/>
              </a:ext>
            </a:extLst>
          </p:cNvPr>
          <p:cNvSpPr/>
          <p:nvPr/>
        </p:nvSpPr>
        <p:spPr>
          <a:xfrm>
            <a:off x="9871611" y="3630838"/>
            <a:ext cx="2135895" cy="193081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A1FC194-57E2-4762-BC56-0E8072E7E9AA}"/>
              </a:ext>
            </a:extLst>
          </p:cNvPr>
          <p:cNvSpPr/>
          <p:nvPr/>
        </p:nvSpPr>
        <p:spPr>
          <a:xfrm>
            <a:off x="11104522" y="822996"/>
            <a:ext cx="875983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  <p:pic>
        <p:nvPicPr>
          <p:cNvPr id="27" name="Gráfico 26" descr="Estetoscópio com preenchimento sólido">
            <a:extLst>
              <a:ext uri="{FF2B5EF4-FFF2-40B4-BE49-F238E27FC236}">
                <a16:creationId xmlns:a16="http://schemas.microsoft.com/office/drawing/2014/main" id="{7196B47A-5AB9-42C4-B895-A52FB8CBB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5950" y="765175"/>
            <a:ext cx="432314" cy="4417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96F39A-5129-8F5E-C9B1-1E742261C8C9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C8AEBE-A9FB-E60F-D755-361154A10A87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Recomendaria ou Definitivamente recomendaria.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55pp entre as opções positivas, indicando probabilidade de migração de Recomendaria para Neutralidade (Indiferente) e também para a soma de Não Recomendaria e Recomendaria com ressalva, que foi de 38,2%.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se destacam os beneficiários com Mais de 65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os beneficiários De 36 a 45 anos sendo o público que mais Definitivamente recomendaria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4250936" y="1499098"/>
            <a:ext cx="849433" cy="5719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50B844-495D-411E-8141-E47395715B08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57,6</a:t>
            </a:fld>
            <a:endParaRPr lang="pt-BR" sz="1800" b="1">
              <a:solidFill>
                <a:schemeClr val="bg1"/>
              </a:solidFill>
            </a:endParaRPr>
          </a:p>
        </p:txBody>
      </p:sp>
      <p:pic>
        <p:nvPicPr>
          <p:cNvPr id="7" name="Gráfico 6" descr="Fala com preenchimento sólido">
            <a:extLst>
              <a:ext uri="{FF2B5EF4-FFF2-40B4-BE49-F238E27FC236}">
                <a16:creationId xmlns:a16="http://schemas.microsoft.com/office/drawing/2014/main" id="{93865554-6F38-203D-C323-822D52B3C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3190" y="502345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467477"/>
              </p:ext>
            </p:extLst>
          </p:nvPr>
        </p:nvGraphicFramePr>
        <p:xfrm>
          <a:off x="-91460" y="1509139"/>
          <a:ext cx="5062955" cy="297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odontológico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1741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3347"/>
              </p:ext>
            </p:extLst>
          </p:nvPr>
        </p:nvGraphicFramePr>
        <p:xfrm>
          <a:off x="81243" y="4847199"/>
          <a:ext cx="6729460" cy="580147"/>
        </p:xfrm>
        <a:graphic>
          <a:graphicData uri="http://schemas.openxmlformats.org/drawingml/2006/table">
            <a:tbl>
              <a:tblPr/>
              <a:tblGrid>
                <a:gridCol w="672946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356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49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61526" y="3290830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93909" y="303304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62268"/>
              </p:ext>
            </p:extLst>
          </p:nvPr>
        </p:nvGraphicFramePr>
        <p:xfrm>
          <a:off x="5620850" y="1403587"/>
          <a:ext cx="6395892" cy="3443760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SpPr/>
          <p:nvPr/>
        </p:nvSpPr>
        <p:spPr>
          <a:xfrm>
            <a:off x="4064751" y="1498149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>
                <a:solidFill>
                  <a:schemeClr val="bg1"/>
                </a:solidFill>
                <a:latin typeface="Calibri"/>
                <a:cs typeface="Calibri"/>
              </a:rPr>
              <a:t>61,8</a:t>
            </a:r>
            <a:endParaRPr lang="pt-BR" sz="1800" b="1">
              <a:solidFill>
                <a:schemeClr val="bg1"/>
              </a:solidFill>
            </a:endParaRPr>
          </a:p>
        </p:txBody>
      </p:sp>
      <p:pic>
        <p:nvPicPr>
          <p:cNvPr id="14" name="Gráfico 2" descr="Dente">
            <a:extLst>
              <a:ext uri="{FF2B5EF4-FFF2-40B4-BE49-F238E27FC236}">
                <a16:creationId xmlns:a16="http://schemas.microsoft.com/office/drawing/2014/main" id="{D2C0ED7F-11F3-4F6D-8B9E-C62040CE8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5588" y="680333"/>
            <a:ext cx="424800" cy="4248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91914A4-70A3-4B39-8435-DF6615775C7B}"/>
              </a:ext>
            </a:extLst>
          </p:cNvPr>
          <p:cNvSpPr/>
          <p:nvPr/>
        </p:nvSpPr>
        <p:spPr>
          <a:xfrm>
            <a:off x="11066621" y="819671"/>
            <a:ext cx="88433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Odonto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FA90DF4-3864-4BA5-9DC1-E5DE03EA6729}"/>
              </a:ext>
            </a:extLst>
          </p:cNvPr>
          <p:cNvSpPr/>
          <p:nvPr/>
        </p:nvSpPr>
        <p:spPr>
          <a:xfrm>
            <a:off x="9883320" y="3983544"/>
            <a:ext cx="2125212" cy="168675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9C8592A-8C81-496B-B6CB-4BEB392933C3}"/>
              </a:ext>
            </a:extLst>
          </p:cNvPr>
          <p:cNvSpPr/>
          <p:nvPr/>
        </p:nvSpPr>
        <p:spPr>
          <a:xfrm>
            <a:off x="9883320" y="2951232"/>
            <a:ext cx="2125212" cy="168675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3E39D0-E9E8-4A7D-8A5F-9B74D0DB9DD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CD3DA3-167F-EA84-7ED6-3ABC5AC7C7FC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 odontológico, citando então Recomendaria ou Definitivamente recomendaria.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57,4pp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Recomendaria para Neutralidade (Indiferente) e também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 foi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se destacam 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os beneficiários De 56 a 65 anos sendo o público que mais Definitivamente recomendaria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66948" y="1466078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45F0ACF-7692-45A9-9494-1F450C776EA7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32,0</a:t>
            </a:fld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áfico 5" descr="Fala com preenchimento sólido">
            <a:extLst>
              <a:ext uri="{FF2B5EF4-FFF2-40B4-BE49-F238E27FC236}">
                <a16:creationId xmlns:a16="http://schemas.microsoft.com/office/drawing/2014/main" id="{4574A9FE-9D88-5EBC-4550-E65CADA42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3190" y="5023455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9" y="1173144"/>
            <a:ext cx="11547716" cy="490305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analisando o desempenho dos planos Saúde e Odonto do Grupo NotreDame Intermédica , referindo-se a aspectos que investigam a satisfação do beneficiário (questões com 5 gradientes), todos estão com classificação abaixo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ambos os planos, o maior desempenho ocorreu na questão 4, que se refere a toda a atenção em saúde recebida.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plano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Saúde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resultado foi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67,4%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no plano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Odonto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resultado foi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73,4%.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plano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Saúde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questão 8 que avalia a facilidade no preenchimento e envio dos documentos e formulários exigidos, é a que tem o índice mais baixo,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51,1%.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Já para o plano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Odonto,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questão 5 que avalia a facilidade de acesso à lista de prestadores de serviços credenciados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a que tem o índice mais baixo,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61,8%.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para ambos os planos, nas cinco questões relativas à satisfação, isto é, o percentual de respostas Bom é maior que Muito bom,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geral unificando os planos,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62,8%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 soma dos menos satisfeitos chegam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12,3%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de Muito Ruim e Ruim), portanto a não satisfação está concentrada no gradiente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24,8%.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unificando os planos,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59,7%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3,1pp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20230500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984193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9CA1044-E8DF-C715-2FE2-1EC83AC60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" y="1385615"/>
            <a:ext cx="3202415" cy="1164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E7397-A79D-4819-AF36-83AA9BB7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5" y="5080001"/>
            <a:ext cx="2972962" cy="51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4793"/>
              </p:ext>
            </p:extLst>
          </p:nvPr>
        </p:nvGraphicFramePr>
        <p:xfrm>
          <a:off x="415898" y="1737205"/>
          <a:ext cx="11328275" cy="4082184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220766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procurei cuidados de saúde 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precisei de atenção imediata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29156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2821"/>
              </p:ext>
            </p:extLst>
          </p:nvPr>
        </p:nvGraphicFramePr>
        <p:xfrm>
          <a:off x="417600" y="3186154"/>
          <a:ext cx="11431449" cy="2164485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282139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recebi atenção em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18912"/>
              </p:ext>
            </p:extLst>
          </p:nvPr>
        </p:nvGraphicFramePr>
        <p:xfrm>
          <a:off x="417600" y="1740210"/>
          <a:ext cx="11431450" cy="1154086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83553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7600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09641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17414"/>
              </p:ext>
            </p:extLst>
          </p:nvPr>
        </p:nvGraphicFramePr>
        <p:xfrm>
          <a:off x="417600" y="4167981"/>
          <a:ext cx="11515060" cy="216448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20565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acessei meu plano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42499"/>
              </p:ext>
            </p:extLst>
          </p:nvPr>
        </p:nvGraphicFramePr>
        <p:xfrm>
          <a:off x="417600" y="1728508"/>
          <a:ext cx="11515060" cy="216448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185548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5 -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 acessei a lista de prestadores de serviços credenciados pelo meu plano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55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7600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4117473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8A3FE1-5B5F-4DE7-B3D3-A7EA44F81AFB}">
  <we:reference id="wa104038830" version="1.0.0.3" store="pt-BR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13723</TotalTime>
  <Words>16898</Words>
  <Application>Microsoft Office PowerPoint</Application>
  <PresentationFormat>Widescreen</PresentationFormat>
  <Paragraphs>5243</Paragraphs>
  <Slides>65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ANDRE BALOGO PEREIRA</cp:lastModifiedBy>
  <cp:revision>723</cp:revision>
  <dcterms:created xsi:type="dcterms:W3CDTF">2021-03-17T23:00:47Z</dcterms:created>
  <dcterms:modified xsi:type="dcterms:W3CDTF">2023-04-20T17:11:56Z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aa1efc-3153-4af8-baeb-c798b3704cb8_Enabled">
    <vt:lpwstr>true</vt:lpwstr>
  </property>
  <property fmtid="{D5CDD505-2E9C-101B-9397-08002B2CF9AE}" pid="3" name="MSIP_Label_31aa1efc-3153-4af8-baeb-c798b3704cb8_SetDate">
    <vt:lpwstr>2023-04-04T17:59:47Z</vt:lpwstr>
  </property>
  <property fmtid="{D5CDD505-2E9C-101B-9397-08002B2CF9AE}" pid="4" name="MSIP_Label_31aa1efc-3153-4af8-baeb-c798b3704cb8_Method">
    <vt:lpwstr>Privileged</vt:lpwstr>
  </property>
  <property fmtid="{D5CDD505-2E9C-101B-9397-08002B2CF9AE}" pid="5" name="MSIP_Label_31aa1efc-3153-4af8-baeb-c798b3704cb8_Name">
    <vt:lpwstr>31aa1efc-3153-4af8-baeb-c798b3704cb8</vt:lpwstr>
  </property>
  <property fmtid="{D5CDD505-2E9C-101B-9397-08002B2CF9AE}" pid="6" name="MSIP_Label_31aa1efc-3153-4af8-baeb-c798b3704cb8_SiteId">
    <vt:lpwstr>3a2fea74-aebf-4b69-9a89-449fecf2cad4</vt:lpwstr>
  </property>
  <property fmtid="{D5CDD505-2E9C-101B-9397-08002B2CF9AE}" pid="7" name="MSIP_Label_31aa1efc-3153-4af8-baeb-c798b3704cb8_ActionId">
    <vt:lpwstr>99d0fb52-3d16-4f93-a824-b487beb4d205</vt:lpwstr>
  </property>
  <property fmtid="{D5CDD505-2E9C-101B-9397-08002B2CF9AE}" pid="8" name="MSIP_Label_31aa1efc-3153-4af8-baeb-c798b3704cb8_ContentBits">
    <vt:lpwstr>3</vt:lpwstr>
  </property>
  <property fmtid="{D5CDD505-2E9C-101B-9397-08002B2CF9AE}" pid="9" name="ClassificationContentMarkingFooterLocations">
    <vt:lpwstr>Tema do Office:6</vt:lpwstr>
  </property>
  <property fmtid="{D5CDD505-2E9C-101B-9397-08002B2CF9AE}" pid="10" name="ClassificationContentMarkingFooterText">
    <vt:lpwstr>INTERNO</vt:lpwstr>
  </property>
  <property fmtid="{D5CDD505-2E9C-101B-9397-08002B2CF9AE}" pid="11" name="ClassificationContentMarkingHeaderLocations">
    <vt:lpwstr>Tema do Office:5</vt:lpwstr>
  </property>
  <property fmtid="{D5CDD505-2E9C-101B-9397-08002B2CF9AE}" pid="12" name="ClassificationContentMarkingHeaderText">
    <vt:lpwstr>INTERNO</vt:lpwstr>
  </property>
</Properties>
</file>